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305" r:id="rId3"/>
    <p:sldId id="257" r:id="rId4"/>
    <p:sldId id="333" r:id="rId5"/>
    <p:sldId id="288" r:id="rId6"/>
    <p:sldId id="290" r:id="rId7"/>
    <p:sldId id="307" r:id="rId8"/>
    <p:sldId id="309" r:id="rId9"/>
    <p:sldId id="331" r:id="rId10"/>
    <p:sldId id="315" r:id="rId11"/>
    <p:sldId id="326" r:id="rId12"/>
    <p:sldId id="330" r:id="rId13"/>
    <p:sldId id="327" r:id="rId14"/>
    <p:sldId id="328" r:id="rId15"/>
    <p:sldId id="314" r:id="rId16"/>
    <p:sldId id="322" r:id="rId17"/>
    <p:sldId id="323" r:id="rId18"/>
    <p:sldId id="317" r:id="rId19"/>
    <p:sldId id="324" r:id="rId20"/>
    <p:sldId id="325" r:id="rId21"/>
    <p:sldId id="318" r:id="rId22"/>
    <p:sldId id="319" r:id="rId23"/>
    <p:sldId id="320" r:id="rId24"/>
    <p:sldId id="321" r:id="rId25"/>
    <p:sldId id="335" r:id="rId26"/>
    <p:sldId id="297" r:id="rId27"/>
    <p:sldId id="302" r:id="rId28"/>
    <p:sldId id="303" r:id="rId29"/>
    <p:sldId id="304" r:id="rId30"/>
    <p:sldId id="281" r:id="rId31"/>
    <p:sldId id="294" r:id="rId32"/>
    <p:sldId id="332" r:id="rId33"/>
  </p:sldIdLst>
  <p:sldSz cx="9144000" cy="6858000" type="screen4x3"/>
  <p:notesSz cx="9942513" cy="67611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77419" autoAdjust="0"/>
  </p:normalViewPr>
  <p:slideViewPr>
    <p:cSldViewPr>
      <p:cViewPr varScale="1">
        <p:scale>
          <a:sx n="48" d="100"/>
          <a:sy n="48" d="100"/>
        </p:scale>
        <p:origin x="1766" y="38"/>
      </p:cViewPr>
      <p:guideLst>
        <p:guide orient="horz" pos="2160"/>
        <p:guide pos="2880"/>
      </p:guideLst>
    </p:cSldViewPr>
  </p:slideViewPr>
  <p:outlineViewPr>
    <p:cViewPr>
      <p:scale>
        <a:sx n="33" d="100"/>
        <a:sy n="33" d="100"/>
      </p:scale>
      <p:origin x="0" y="73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173A68-E3D6-41E9-8D31-F335D6B17F4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ru-RU"/>
        </a:p>
      </dgm:t>
    </dgm:pt>
    <dgm:pt modelId="{C2C195D4-23A2-4FE0-B04A-F55D7923AA25}">
      <dgm:prSet custT="1"/>
      <dgm:spPr>
        <a:solidFill>
          <a:srgbClr val="0070C0"/>
        </a:solidFill>
      </dgm:spPr>
      <dgm:t>
        <a:bodyPr/>
        <a:lstStyle/>
        <a:p>
          <a:r>
            <a:rPr kumimoji="0" lang="ru-RU" sz="2000" b="1" i="0" u="none" strike="noStrike" cap="none" normalizeH="0" baseline="0" dirty="0" smtClean="0">
              <a:ln/>
              <a:effectLst/>
              <a:latin typeface="Times New Roman" pitchFamily="18" charset="0"/>
              <a:ea typeface="Times New Roman" pitchFamily="18" charset="0"/>
              <a:cs typeface="Times New Roman" pitchFamily="18" charset="0"/>
            </a:rPr>
            <a:t>1.Повышение уровня профессиональной компетентности педагогов  образовательных организаций, специалистов ведомств и учреждений, работающих с родителями</a:t>
          </a:r>
          <a:endParaRPr lang="ru-RU" sz="2000" dirty="0">
            <a:latin typeface="Times New Roman" pitchFamily="18" charset="0"/>
            <a:cs typeface="Times New Roman" pitchFamily="18" charset="0"/>
          </a:endParaRPr>
        </a:p>
      </dgm:t>
    </dgm:pt>
    <dgm:pt modelId="{9A8438FC-87B1-4987-ADF7-1E6B4CEA468E}" type="parTrans" cxnId="{96C629E3-5B2F-4425-BCA8-45DE93776BF8}">
      <dgm:prSet/>
      <dgm:spPr/>
      <dgm:t>
        <a:bodyPr/>
        <a:lstStyle/>
        <a:p>
          <a:endParaRPr lang="ru-RU"/>
        </a:p>
      </dgm:t>
    </dgm:pt>
    <dgm:pt modelId="{505EB1BD-383F-42BE-9298-58F9F036CA78}" type="sibTrans" cxnId="{96C629E3-5B2F-4425-BCA8-45DE93776BF8}">
      <dgm:prSet/>
      <dgm:spPr/>
      <dgm:t>
        <a:bodyPr/>
        <a:lstStyle/>
        <a:p>
          <a:endParaRPr lang="ru-RU"/>
        </a:p>
      </dgm:t>
    </dgm:pt>
    <dgm:pt modelId="{78F18EA2-AF08-4502-8A5C-8EF73864A80F}">
      <dgm:prSet phldrT="[Текст]" custT="1"/>
      <dgm:spPr>
        <a:solidFill>
          <a:srgbClr val="0070C0"/>
        </a:solidFill>
      </dgm:spPr>
      <dgm:t>
        <a:bodyPr/>
        <a:lstStyle/>
        <a:p>
          <a:r>
            <a:rPr kumimoji="0" lang="ru-RU" sz="2000" b="1" i="0" u="none" strike="noStrike" cap="none" normalizeH="0" baseline="0" dirty="0" smtClean="0">
              <a:ln/>
              <a:effectLst/>
              <a:latin typeface="Times New Roman" pitchFamily="18" charset="0"/>
              <a:ea typeface="Times New Roman" pitchFamily="18" charset="0"/>
              <a:cs typeface="Times New Roman" pitchFamily="18" charset="0"/>
            </a:rPr>
            <a:t>2.Повышение уровня компетентности родительской общественности в вопросах сохранения семейных ценностей</a:t>
          </a:r>
        </a:p>
        <a:p>
          <a:endParaRPr kumimoji="0" lang="ru-RU" sz="1300" b="1" i="0" u="none" strike="noStrike" cap="none" normalizeH="0" baseline="0" dirty="0" smtClean="0">
            <a:ln/>
            <a:effectLst/>
            <a:latin typeface="Times New Roman" pitchFamily="18" charset="0"/>
            <a:cs typeface="Times New Roman" pitchFamily="18" charset="0"/>
          </a:endParaRPr>
        </a:p>
        <a:p>
          <a:endParaRPr lang="ru-RU" sz="1300" dirty="0">
            <a:latin typeface="Times New Roman" pitchFamily="18" charset="0"/>
            <a:cs typeface="Times New Roman" pitchFamily="18" charset="0"/>
          </a:endParaRPr>
        </a:p>
      </dgm:t>
    </dgm:pt>
    <dgm:pt modelId="{3FB58ABF-1056-40BE-8382-802C04D6B504}" type="parTrans" cxnId="{685E3252-6098-4A8C-A9E0-508374336D39}">
      <dgm:prSet/>
      <dgm:spPr/>
      <dgm:t>
        <a:bodyPr/>
        <a:lstStyle/>
        <a:p>
          <a:endParaRPr lang="ru-RU"/>
        </a:p>
      </dgm:t>
    </dgm:pt>
    <dgm:pt modelId="{D023F09E-DD77-4CE3-9902-CFE715789DF3}" type="sibTrans" cxnId="{685E3252-6098-4A8C-A9E0-508374336D39}">
      <dgm:prSet/>
      <dgm:spPr/>
      <dgm:t>
        <a:bodyPr/>
        <a:lstStyle/>
        <a:p>
          <a:endParaRPr lang="ru-RU"/>
        </a:p>
      </dgm:t>
    </dgm:pt>
    <dgm:pt modelId="{397CBDEE-05D6-4956-BF77-3F74FEE4DCD6}">
      <dgm:prSet phldrT="[Текст]" custT="1"/>
      <dgm:spPr>
        <a:solidFill>
          <a:srgbClr val="0070C0"/>
        </a:solidFill>
      </dgm:spPr>
      <dgm:t>
        <a:bodyPr/>
        <a:lstStyle/>
        <a:p>
          <a:pPr rtl="0"/>
          <a:r>
            <a:rPr kumimoji="0" lang="ru-RU" sz="2000" b="1" i="0" u="none" strike="noStrike" cap="none" normalizeH="0" baseline="0" dirty="0" smtClean="0">
              <a:ln/>
              <a:effectLst/>
              <a:latin typeface="Times New Roman" pitchFamily="18" charset="0"/>
              <a:ea typeface="Times New Roman" pitchFamily="18" charset="0"/>
              <a:cs typeface="Times New Roman" pitchFamily="18" charset="0"/>
            </a:rPr>
            <a:t>3.Реализация мероприятий мотивирующего характера (конкурсы, акции, фестивали и т.д.)</a:t>
          </a:r>
        </a:p>
        <a:p>
          <a:pPr rtl="0"/>
          <a:endParaRPr lang="ru-RU" sz="1900" dirty="0"/>
        </a:p>
      </dgm:t>
    </dgm:pt>
    <dgm:pt modelId="{EE18C892-7D8D-41B8-8274-419C5789FA17}" type="parTrans" cxnId="{DE8DCC32-254C-42D9-9736-220843A09E52}">
      <dgm:prSet/>
      <dgm:spPr/>
      <dgm:t>
        <a:bodyPr/>
        <a:lstStyle/>
        <a:p>
          <a:endParaRPr lang="ru-RU"/>
        </a:p>
      </dgm:t>
    </dgm:pt>
    <dgm:pt modelId="{D79847AC-17B9-491E-A2A2-E381043F18DB}" type="sibTrans" cxnId="{DE8DCC32-254C-42D9-9736-220843A09E52}">
      <dgm:prSet/>
      <dgm:spPr/>
      <dgm:t>
        <a:bodyPr/>
        <a:lstStyle/>
        <a:p>
          <a:endParaRPr lang="ru-RU"/>
        </a:p>
      </dgm:t>
    </dgm:pt>
    <dgm:pt modelId="{F7A114D7-5E9D-4654-8D22-F64CBB473090}">
      <dgm:prSet phldrT="[Текст]" custT="1"/>
      <dgm:spPr>
        <a:solidFill>
          <a:srgbClr val="0070C0"/>
        </a:solidFill>
      </dgm:spPr>
      <dgm:t>
        <a:bodyPr/>
        <a:lstStyle/>
        <a:p>
          <a:pPr rtl="0"/>
          <a:r>
            <a:rPr kumimoji="0" lang="ru-RU" sz="2000" b="1" i="0" u="none" strike="noStrike" cap="none" normalizeH="0" baseline="0" dirty="0" smtClean="0">
              <a:ln/>
              <a:effectLst/>
              <a:latin typeface="Times New Roman" pitchFamily="18" charset="0"/>
              <a:ea typeface="Times New Roman" pitchFamily="18" charset="0"/>
              <a:cs typeface="Times New Roman" pitchFamily="18" charset="0"/>
            </a:rPr>
            <a:t>4.Информационно-методическое обеспечение реализации проекта</a:t>
          </a:r>
        </a:p>
        <a:p>
          <a:pPr rtl="0"/>
          <a:endParaRPr kumimoji="0" lang="ru-RU" sz="1700" b="1" i="0" u="none" strike="noStrike" cap="none" normalizeH="0" baseline="0" dirty="0" smtClean="0">
            <a:ln/>
            <a:effectLst/>
            <a:latin typeface="Times New Roman" pitchFamily="18" charset="0"/>
            <a:cs typeface="Times New Roman" pitchFamily="18" charset="0"/>
          </a:endParaRPr>
        </a:p>
        <a:p>
          <a:pPr rtl="0"/>
          <a:endParaRPr lang="ru-RU" sz="1700" dirty="0"/>
        </a:p>
      </dgm:t>
    </dgm:pt>
    <dgm:pt modelId="{4852E9BD-EE3C-43B6-8475-1221D9869AD5}" type="parTrans" cxnId="{7EFDA08A-AA80-4292-B88E-2B2F10910B02}">
      <dgm:prSet/>
      <dgm:spPr/>
      <dgm:t>
        <a:bodyPr/>
        <a:lstStyle/>
        <a:p>
          <a:endParaRPr lang="ru-RU"/>
        </a:p>
      </dgm:t>
    </dgm:pt>
    <dgm:pt modelId="{A472AB28-9D44-40E0-BCB7-870220B9E244}" type="sibTrans" cxnId="{7EFDA08A-AA80-4292-B88E-2B2F10910B02}">
      <dgm:prSet/>
      <dgm:spPr/>
      <dgm:t>
        <a:bodyPr/>
        <a:lstStyle/>
        <a:p>
          <a:endParaRPr lang="ru-RU"/>
        </a:p>
      </dgm:t>
    </dgm:pt>
    <dgm:pt modelId="{18740E76-54BE-407E-A745-4AD15F976269}" type="pres">
      <dgm:prSet presAssocID="{73173A68-E3D6-41E9-8D31-F335D6B17F48}" presName="matrix" presStyleCnt="0">
        <dgm:presLayoutVars>
          <dgm:chMax val="1"/>
          <dgm:dir/>
          <dgm:resizeHandles val="exact"/>
        </dgm:presLayoutVars>
      </dgm:prSet>
      <dgm:spPr/>
      <dgm:t>
        <a:bodyPr/>
        <a:lstStyle/>
        <a:p>
          <a:endParaRPr lang="ru-RU"/>
        </a:p>
      </dgm:t>
    </dgm:pt>
    <dgm:pt modelId="{49157787-C49B-4248-93B1-E6BADF828D50}" type="pres">
      <dgm:prSet presAssocID="{73173A68-E3D6-41E9-8D31-F335D6B17F48}" presName="diamond" presStyleLbl="bgShp" presStyleIdx="0" presStyleCnt="1"/>
      <dgm:spPr/>
      <dgm:t>
        <a:bodyPr/>
        <a:lstStyle/>
        <a:p>
          <a:endParaRPr lang="ru-RU"/>
        </a:p>
      </dgm:t>
    </dgm:pt>
    <dgm:pt modelId="{D116B86B-3441-46DF-BAA4-19C2CF71D41F}" type="pres">
      <dgm:prSet presAssocID="{73173A68-E3D6-41E9-8D31-F335D6B17F48}" presName="quad1" presStyleLbl="node1" presStyleIdx="0" presStyleCnt="4" custScaleX="149128" custLinFactNeighborX="-6331" custLinFactNeighborY="-409">
        <dgm:presLayoutVars>
          <dgm:chMax val="0"/>
          <dgm:chPref val="0"/>
          <dgm:bulletEnabled val="1"/>
        </dgm:presLayoutVars>
      </dgm:prSet>
      <dgm:spPr/>
      <dgm:t>
        <a:bodyPr/>
        <a:lstStyle/>
        <a:p>
          <a:endParaRPr lang="ru-RU"/>
        </a:p>
      </dgm:t>
    </dgm:pt>
    <dgm:pt modelId="{5B1A1C34-342F-4FC1-AF0F-3E0E7FCAAD88}" type="pres">
      <dgm:prSet presAssocID="{73173A68-E3D6-41E9-8D31-F335D6B17F48}" presName="quad2" presStyleLbl="node1" presStyleIdx="1" presStyleCnt="4" custScaleX="140107" custLinFactNeighborX="34049" custLinFactNeighborY="5819">
        <dgm:presLayoutVars>
          <dgm:chMax val="0"/>
          <dgm:chPref val="0"/>
          <dgm:bulletEnabled val="1"/>
        </dgm:presLayoutVars>
      </dgm:prSet>
      <dgm:spPr/>
      <dgm:t>
        <a:bodyPr/>
        <a:lstStyle/>
        <a:p>
          <a:endParaRPr lang="ru-RU"/>
        </a:p>
      </dgm:t>
    </dgm:pt>
    <dgm:pt modelId="{E65D610E-D21A-4182-B41D-233D796B2736}" type="pres">
      <dgm:prSet presAssocID="{73173A68-E3D6-41E9-8D31-F335D6B17F48}" presName="quad3" presStyleLbl="node1" presStyleIdx="2" presStyleCnt="4" custScaleX="136673" custScaleY="105520" custLinFactNeighborX="-6228" custLinFactNeighborY="886">
        <dgm:presLayoutVars>
          <dgm:chMax val="0"/>
          <dgm:chPref val="0"/>
          <dgm:bulletEnabled val="1"/>
        </dgm:presLayoutVars>
      </dgm:prSet>
      <dgm:spPr/>
      <dgm:t>
        <a:bodyPr/>
        <a:lstStyle/>
        <a:p>
          <a:endParaRPr lang="ru-RU"/>
        </a:p>
      </dgm:t>
    </dgm:pt>
    <dgm:pt modelId="{E682F0F8-9939-4581-BA28-CD7E8FC01C41}" type="pres">
      <dgm:prSet presAssocID="{73173A68-E3D6-41E9-8D31-F335D6B17F48}" presName="quad4" presStyleLbl="node1" presStyleIdx="3" presStyleCnt="4" custScaleX="143594" custLinFactNeighborX="39009" custLinFactNeighborY="886">
        <dgm:presLayoutVars>
          <dgm:chMax val="0"/>
          <dgm:chPref val="0"/>
          <dgm:bulletEnabled val="1"/>
        </dgm:presLayoutVars>
      </dgm:prSet>
      <dgm:spPr/>
      <dgm:t>
        <a:bodyPr/>
        <a:lstStyle/>
        <a:p>
          <a:endParaRPr lang="ru-RU"/>
        </a:p>
      </dgm:t>
    </dgm:pt>
  </dgm:ptLst>
  <dgm:cxnLst>
    <dgm:cxn modelId="{4683AA5E-9C60-4F3E-9DDB-40876BEE9831}" type="presOf" srcId="{78F18EA2-AF08-4502-8A5C-8EF73864A80F}" destId="{5B1A1C34-342F-4FC1-AF0F-3E0E7FCAAD88}" srcOrd="0" destOrd="0" presId="urn:microsoft.com/office/officeart/2005/8/layout/matrix3"/>
    <dgm:cxn modelId="{C979FE92-807A-4299-809D-406199A93754}" type="presOf" srcId="{F7A114D7-5E9D-4654-8D22-F64CBB473090}" destId="{E682F0F8-9939-4581-BA28-CD7E8FC01C41}" srcOrd="0" destOrd="0" presId="urn:microsoft.com/office/officeart/2005/8/layout/matrix3"/>
    <dgm:cxn modelId="{FBEFEBF8-9BEA-452B-A1BE-06FF6E4F7A38}" type="presOf" srcId="{73173A68-E3D6-41E9-8D31-F335D6B17F48}" destId="{18740E76-54BE-407E-A745-4AD15F976269}" srcOrd="0" destOrd="0" presId="urn:microsoft.com/office/officeart/2005/8/layout/matrix3"/>
    <dgm:cxn modelId="{7EFDA08A-AA80-4292-B88E-2B2F10910B02}" srcId="{73173A68-E3D6-41E9-8D31-F335D6B17F48}" destId="{F7A114D7-5E9D-4654-8D22-F64CBB473090}" srcOrd="3" destOrd="0" parTransId="{4852E9BD-EE3C-43B6-8475-1221D9869AD5}" sibTransId="{A472AB28-9D44-40E0-BCB7-870220B9E244}"/>
    <dgm:cxn modelId="{DE8DCC32-254C-42D9-9736-220843A09E52}" srcId="{73173A68-E3D6-41E9-8D31-F335D6B17F48}" destId="{397CBDEE-05D6-4956-BF77-3F74FEE4DCD6}" srcOrd="2" destOrd="0" parTransId="{EE18C892-7D8D-41B8-8274-419C5789FA17}" sibTransId="{D79847AC-17B9-491E-A2A2-E381043F18DB}"/>
    <dgm:cxn modelId="{81586E65-5186-4200-A81F-1961AF786FBB}" type="presOf" srcId="{397CBDEE-05D6-4956-BF77-3F74FEE4DCD6}" destId="{E65D610E-D21A-4182-B41D-233D796B2736}" srcOrd="0" destOrd="0" presId="urn:microsoft.com/office/officeart/2005/8/layout/matrix3"/>
    <dgm:cxn modelId="{1B9AFD1E-0229-4E3F-8F6C-95100065B76F}" type="presOf" srcId="{C2C195D4-23A2-4FE0-B04A-F55D7923AA25}" destId="{D116B86B-3441-46DF-BAA4-19C2CF71D41F}" srcOrd="0" destOrd="0" presId="urn:microsoft.com/office/officeart/2005/8/layout/matrix3"/>
    <dgm:cxn modelId="{96C629E3-5B2F-4425-BCA8-45DE93776BF8}" srcId="{73173A68-E3D6-41E9-8D31-F335D6B17F48}" destId="{C2C195D4-23A2-4FE0-B04A-F55D7923AA25}" srcOrd="0" destOrd="0" parTransId="{9A8438FC-87B1-4987-ADF7-1E6B4CEA468E}" sibTransId="{505EB1BD-383F-42BE-9298-58F9F036CA78}"/>
    <dgm:cxn modelId="{685E3252-6098-4A8C-A9E0-508374336D39}" srcId="{73173A68-E3D6-41E9-8D31-F335D6B17F48}" destId="{78F18EA2-AF08-4502-8A5C-8EF73864A80F}" srcOrd="1" destOrd="0" parTransId="{3FB58ABF-1056-40BE-8382-802C04D6B504}" sibTransId="{D023F09E-DD77-4CE3-9902-CFE715789DF3}"/>
    <dgm:cxn modelId="{82D1519F-79F1-4378-9FC4-C1B8CEE7B062}" type="presParOf" srcId="{18740E76-54BE-407E-A745-4AD15F976269}" destId="{49157787-C49B-4248-93B1-E6BADF828D50}" srcOrd="0" destOrd="0" presId="urn:microsoft.com/office/officeart/2005/8/layout/matrix3"/>
    <dgm:cxn modelId="{E431E5F9-C965-4AD2-9E4B-FF5B598D6B5D}" type="presParOf" srcId="{18740E76-54BE-407E-A745-4AD15F976269}" destId="{D116B86B-3441-46DF-BAA4-19C2CF71D41F}" srcOrd="1" destOrd="0" presId="urn:microsoft.com/office/officeart/2005/8/layout/matrix3"/>
    <dgm:cxn modelId="{A534610E-96CD-4AF1-AE97-C5CA0DD169EB}" type="presParOf" srcId="{18740E76-54BE-407E-A745-4AD15F976269}" destId="{5B1A1C34-342F-4FC1-AF0F-3E0E7FCAAD88}" srcOrd="2" destOrd="0" presId="urn:microsoft.com/office/officeart/2005/8/layout/matrix3"/>
    <dgm:cxn modelId="{832A16BF-A5DA-4D20-B0C4-9FB12B056E40}" type="presParOf" srcId="{18740E76-54BE-407E-A745-4AD15F976269}" destId="{E65D610E-D21A-4182-B41D-233D796B2736}" srcOrd="3" destOrd="0" presId="urn:microsoft.com/office/officeart/2005/8/layout/matrix3"/>
    <dgm:cxn modelId="{AB6815A4-6AA4-4BC6-B855-2CD62C9B9F78}" type="presParOf" srcId="{18740E76-54BE-407E-A745-4AD15F976269}" destId="{E682F0F8-9939-4581-BA28-CD7E8FC01C4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818668-9063-4015-BA96-87510ADAB229}"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ru-RU"/>
        </a:p>
      </dgm:t>
    </dgm:pt>
    <dgm:pt modelId="{9112A753-AA9C-484C-AF44-41FC8C143F14}">
      <dgm:prSet custT="1"/>
      <dgm:spPr/>
      <dgm:t>
        <a:bodyPr/>
        <a:lstStyle/>
        <a:p>
          <a:pPr algn="ctr"/>
          <a:r>
            <a:rPr lang="ru-RU" sz="1600" b="1" i="0" dirty="0" smtClean="0">
              <a:solidFill>
                <a:schemeClr val="tx1"/>
              </a:solidFill>
              <a:latin typeface="Times New Roman" pitchFamily="18" charset="0"/>
              <a:cs typeface="Times New Roman" pitchFamily="18" charset="0"/>
            </a:rPr>
            <a:t>МБОУ «</a:t>
          </a:r>
          <a:r>
            <a:rPr lang="ru-RU" sz="1600" b="1" i="0" dirty="0" err="1" smtClean="0">
              <a:solidFill>
                <a:schemeClr val="tx1"/>
              </a:solidFill>
              <a:latin typeface="Times New Roman" pitchFamily="18" charset="0"/>
              <a:cs typeface="Times New Roman" pitchFamily="18" charset="0"/>
            </a:rPr>
            <a:t>Полазненская</a:t>
          </a:r>
          <a:r>
            <a:rPr lang="ru-RU" sz="1600" b="1" i="0" dirty="0" smtClean="0">
              <a:solidFill>
                <a:schemeClr val="tx1"/>
              </a:solidFill>
              <a:latin typeface="Times New Roman" pitchFamily="18" charset="0"/>
              <a:cs typeface="Times New Roman" pitchFamily="18" charset="0"/>
            </a:rPr>
            <a:t> СОШ № 3»  -  стажерская площадка Академии родительского образования по теме: «Модернизация воспитательной работы в современной школе посредством реализации государственного заказа - воспитание семьянина в рамках федеральных образовательных стандартов»</a:t>
          </a:r>
          <a:endParaRPr lang="ru-RU" sz="1600" b="1" i="0" dirty="0">
            <a:solidFill>
              <a:schemeClr val="tx1"/>
            </a:solidFill>
            <a:latin typeface="Times New Roman" pitchFamily="18" charset="0"/>
            <a:cs typeface="Times New Roman" pitchFamily="18" charset="0"/>
          </a:endParaRPr>
        </a:p>
      </dgm:t>
    </dgm:pt>
    <dgm:pt modelId="{5D074A0B-B29A-4E09-86CC-F1867DC783AB}" type="parTrans" cxnId="{DA35774F-A80F-4070-8425-38C9975A36F5}">
      <dgm:prSet/>
      <dgm:spPr/>
      <dgm:t>
        <a:bodyPr/>
        <a:lstStyle/>
        <a:p>
          <a:endParaRPr lang="ru-RU"/>
        </a:p>
      </dgm:t>
    </dgm:pt>
    <dgm:pt modelId="{B5E04E0A-7B91-41CB-B11A-A3784187D81C}" type="sibTrans" cxnId="{DA35774F-A80F-4070-8425-38C9975A36F5}">
      <dgm:prSet/>
      <dgm:spPr/>
      <dgm:t>
        <a:bodyPr/>
        <a:lstStyle/>
        <a:p>
          <a:endParaRPr lang="ru-RU"/>
        </a:p>
      </dgm:t>
    </dgm:pt>
    <dgm:pt modelId="{9312DD8A-ABCD-4AE0-BDC1-913DE5E415AE}">
      <dgm:prSet custT="1"/>
      <dgm:spPr/>
      <dgm:t>
        <a:bodyPr/>
        <a:lstStyle/>
        <a:p>
          <a:pPr algn="ctr"/>
          <a:r>
            <a:rPr lang="ru-RU" sz="1700" b="1" dirty="0" smtClean="0">
              <a:latin typeface="Georgia" panose="02040502050405020303" pitchFamily="18" charset="0"/>
            </a:rPr>
            <a:t> </a:t>
          </a:r>
          <a:r>
            <a:rPr lang="ru-RU" sz="1600" b="1" dirty="0" smtClean="0">
              <a:solidFill>
                <a:schemeClr val="tx1"/>
              </a:solidFill>
              <a:latin typeface="Times New Roman" pitchFamily="18" charset="0"/>
              <a:cs typeface="Times New Roman" pitchFamily="18" charset="0"/>
            </a:rPr>
            <a:t>МБОУ «</a:t>
          </a:r>
          <a:r>
            <a:rPr lang="ru-RU" sz="1600" b="1" dirty="0" err="1" smtClean="0">
              <a:solidFill>
                <a:schemeClr val="tx1"/>
              </a:solidFill>
              <a:latin typeface="Times New Roman" pitchFamily="18" charset="0"/>
              <a:cs typeface="Times New Roman" pitchFamily="18" charset="0"/>
            </a:rPr>
            <a:t>Добрянская</a:t>
          </a:r>
          <a:r>
            <a:rPr lang="ru-RU" sz="1600" b="1" dirty="0" smtClean="0">
              <a:solidFill>
                <a:schemeClr val="tx1"/>
              </a:solidFill>
              <a:latin typeface="Times New Roman" pitchFamily="18" charset="0"/>
              <a:cs typeface="Times New Roman" pitchFamily="18" charset="0"/>
            </a:rPr>
            <a:t> СОШ №3» организован родительский лекторий «Уроки семейной любви» по психолого-педагогическому просвещению родителей</a:t>
          </a:r>
          <a:endParaRPr lang="ru-RU" sz="1600" b="1" dirty="0">
            <a:solidFill>
              <a:schemeClr val="tx1"/>
            </a:solidFill>
            <a:latin typeface="Times New Roman" pitchFamily="18" charset="0"/>
            <a:cs typeface="Times New Roman" pitchFamily="18" charset="0"/>
          </a:endParaRPr>
        </a:p>
      </dgm:t>
    </dgm:pt>
    <dgm:pt modelId="{4CA45ED3-E802-4B3E-9644-2A22ED395EE5}" type="parTrans" cxnId="{0677468B-8E6B-4922-9904-415F368DEF04}">
      <dgm:prSet/>
      <dgm:spPr/>
      <dgm:t>
        <a:bodyPr/>
        <a:lstStyle/>
        <a:p>
          <a:endParaRPr lang="ru-RU"/>
        </a:p>
      </dgm:t>
    </dgm:pt>
    <dgm:pt modelId="{B449D686-D9C5-403D-82B0-67839E07BA1D}" type="sibTrans" cxnId="{0677468B-8E6B-4922-9904-415F368DEF04}">
      <dgm:prSet/>
      <dgm:spPr/>
      <dgm:t>
        <a:bodyPr/>
        <a:lstStyle/>
        <a:p>
          <a:endParaRPr lang="ru-RU"/>
        </a:p>
      </dgm:t>
    </dgm:pt>
    <dgm:pt modelId="{30F86344-19E2-4480-99BD-C521B9BA0FB2}">
      <dgm:prSet custT="1"/>
      <dgm:spPr/>
      <dgm:t>
        <a:bodyPr/>
        <a:lstStyle/>
        <a:p>
          <a:pPr algn="ctr"/>
          <a:r>
            <a:rPr lang="ru-RU" sz="1600" b="1" dirty="0" smtClean="0">
              <a:solidFill>
                <a:schemeClr val="tx1"/>
              </a:solidFill>
              <a:latin typeface="Times New Roman" pitchFamily="18" charset="0"/>
              <a:cs typeface="Times New Roman" pitchFamily="18" charset="0"/>
            </a:rPr>
            <a:t>  МБОУ «</a:t>
          </a:r>
          <a:r>
            <a:rPr lang="ru-RU" sz="1600" b="1" dirty="0" err="1" smtClean="0">
              <a:solidFill>
                <a:schemeClr val="tx1"/>
              </a:solidFill>
              <a:latin typeface="Times New Roman" pitchFamily="18" charset="0"/>
              <a:cs typeface="Times New Roman" pitchFamily="18" charset="0"/>
            </a:rPr>
            <a:t>Добрянская</a:t>
          </a:r>
          <a:r>
            <a:rPr lang="ru-RU" sz="1600" b="1" dirty="0" smtClean="0">
              <a:solidFill>
                <a:schemeClr val="tx1"/>
              </a:solidFill>
              <a:latin typeface="Times New Roman" pitchFamily="18" charset="0"/>
              <a:cs typeface="Times New Roman" pitchFamily="18" charset="0"/>
            </a:rPr>
            <a:t> СОШ №2» работа  семейного клуба  «Крепость», идейная направленность клуба - создание благоприятных условий для объединения родителей </a:t>
          </a:r>
          <a:endParaRPr lang="ru-RU" sz="1600" b="1" dirty="0">
            <a:solidFill>
              <a:schemeClr val="tx1"/>
            </a:solidFill>
            <a:latin typeface="Times New Roman" pitchFamily="18" charset="0"/>
            <a:cs typeface="Times New Roman" pitchFamily="18" charset="0"/>
          </a:endParaRPr>
        </a:p>
      </dgm:t>
    </dgm:pt>
    <dgm:pt modelId="{3B6B4A5F-8110-47FC-B79C-7782FF5D4818}" type="parTrans" cxnId="{A1CF5179-4097-4100-9CAC-A80AAB9A69FC}">
      <dgm:prSet/>
      <dgm:spPr/>
      <dgm:t>
        <a:bodyPr/>
        <a:lstStyle/>
        <a:p>
          <a:endParaRPr lang="ru-RU"/>
        </a:p>
      </dgm:t>
    </dgm:pt>
    <dgm:pt modelId="{7F665375-94BC-4700-BB9D-4EE979A610CB}" type="sibTrans" cxnId="{A1CF5179-4097-4100-9CAC-A80AAB9A69FC}">
      <dgm:prSet/>
      <dgm:spPr/>
      <dgm:t>
        <a:bodyPr/>
        <a:lstStyle/>
        <a:p>
          <a:endParaRPr lang="ru-RU"/>
        </a:p>
      </dgm:t>
    </dgm:pt>
    <dgm:pt modelId="{2A168541-8265-4FAB-9649-B49B3774B220}">
      <dgm:prSe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1400" b="1" dirty="0" smtClean="0"/>
            <a:t> </a:t>
          </a:r>
          <a:r>
            <a:rPr lang="ru-RU" sz="1600" b="1" dirty="0" smtClean="0">
              <a:solidFill>
                <a:schemeClr val="tx1"/>
              </a:solidFill>
              <a:effectLst/>
              <a:latin typeface="Times New Roman" pitchFamily="18" charset="0"/>
              <a:ea typeface="Calibri" panose="020F0502020204030204" pitchFamily="34" charset="0"/>
              <a:cs typeface="Times New Roman" pitchFamily="18" charset="0"/>
            </a:rPr>
            <a:t>Семейный клуб «Мы вместе»  </a:t>
          </a:r>
        </a:p>
        <a:p>
          <a:pPr marL="0" marR="0" indent="0" algn="ctr" defTabSz="914400" eaLnBrk="1" fontAlgn="auto" latinLnBrk="0" hangingPunct="1">
            <a:lnSpc>
              <a:spcPct val="100000"/>
            </a:lnSpc>
            <a:spcBef>
              <a:spcPts val="0"/>
            </a:spcBef>
            <a:spcAft>
              <a:spcPts val="0"/>
            </a:spcAft>
            <a:buClrTx/>
            <a:buSzTx/>
            <a:buFontTx/>
            <a:buNone/>
            <a:tabLst/>
            <a:defRPr/>
          </a:pPr>
          <a:r>
            <a:rPr lang="ru-RU" sz="1600" b="1" dirty="0" smtClean="0">
              <a:solidFill>
                <a:schemeClr val="tx1"/>
              </a:solidFill>
              <a:effectLst/>
              <a:latin typeface="Times New Roman" pitchFamily="18" charset="0"/>
              <a:ea typeface="Calibri" panose="020F0502020204030204" pitchFamily="34" charset="0"/>
              <a:cs typeface="Times New Roman" pitchFamily="18" charset="0"/>
            </a:rPr>
            <a:t>при МБОУ «</a:t>
          </a:r>
          <a:r>
            <a:rPr lang="ru-RU" sz="1600" b="1" dirty="0" err="1" smtClean="0">
              <a:solidFill>
                <a:schemeClr val="tx1"/>
              </a:solidFill>
              <a:effectLst/>
              <a:latin typeface="Times New Roman" pitchFamily="18" charset="0"/>
              <a:ea typeface="Calibri" panose="020F0502020204030204" pitchFamily="34" charset="0"/>
              <a:cs typeface="Times New Roman" pitchFamily="18" charset="0"/>
            </a:rPr>
            <a:t>Вильвенская</a:t>
          </a:r>
          <a:r>
            <a:rPr lang="ru-RU" sz="1600" b="1" dirty="0" smtClean="0">
              <a:solidFill>
                <a:schemeClr val="tx1"/>
              </a:solidFill>
              <a:effectLst/>
              <a:latin typeface="Times New Roman" pitchFamily="18" charset="0"/>
              <a:ea typeface="Calibri" panose="020F0502020204030204" pitchFamily="34" charset="0"/>
              <a:cs typeface="Times New Roman" pitchFamily="18" charset="0"/>
            </a:rPr>
            <a:t> СОШ» - родительский всеобуч</a:t>
          </a:r>
          <a:endParaRPr lang="ru-RU" sz="1600" b="1" dirty="0">
            <a:solidFill>
              <a:schemeClr val="tx1"/>
            </a:solidFill>
            <a:latin typeface="Times New Roman" pitchFamily="18" charset="0"/>
            <a:cs typeface="Times New Roman" pitchFamily="18" charset="0"/>
          </a:endParaRPr>
        </a:p>
      </dgm:t>
    </dgm:pt>
    <dgm:pt modelId="{56609F26-41AA-4474-9C01-C8194AE64F52}" type="parTrans" cxnId="{1597C79F-DE4B-46BF-BC46-353A31AB1EB6}">
      <dgm:prSet/>
      <dgm:spPr/>
      <dgm:t>
        <a:bodyPr/>
        <a:lstStyle/>
        <a:p>
          <a:endParaRPr lang="ru-RU"/>
        </a:p>
      </dgm:t>
    </dgm:pt>
    <dgm:pt modelId="{B51F0CEB-F6B7-44F2-9333-B91EFE1EB0CE}" type="sibTrans" cxnId="{1597C79F-DE4B-46BF-BC46-353A31AB1EB6}">
      <dgm:prSet/>
      <dgm:spPr/>
      <dgm:t>
        <a:bodyPr/>
        <a:lstStyle/>
        <a:p>
          <a:endParaRPr lang="ru-RU"/>
        </a:p>
      </dgm:t>
    </dgm:pt>
    <dgm:pt modelId="{F530605C-C8A8-47E5-8445-B90996BB4258}">
      <dgm:prSet custT="1"/>
      <dgm:spPr/>
      <dgm:t>
        <a:bodyPr/>
        <a:lstStyle/>
        <a:p>
          <a:pPr algn="ctr"/>
          <a:r>
            <a:rPr lang="ru-RU" sz="1600" b="1" dirty="0" smtClean="0">
              <a:solidFill>
                <a:schemeClr val="tx1"/>
              </a:solidFill>
              <a:latin typeface="Times New Roman" pitchFamily="18" charset="0"/>
              <a:cs typeface="Times New Roman" pitchFamily="18" charset="0"/>
            </a:rPr>
            <a:t>Семейный клуб «</a:t>
          </a:r>
          <a:r>
            <a:rPr lang="ru-RU" sz="1600" b="1" dirty="0" err="1" smtClean="0">
              <a:solidFill>
                <a:schemeClr val="tx1"/>
              </a:solidFill>
              <a:latin typeface="Times New Roman" pitchFamily="18" charset="0"/>
              <a:cs typeface="Times New Roman" pitchFamily="18" charset="0"/>
            </a:rPr>
            <a:t>Читайка</a:t>
          </a:r>
          <a:r>
            <a:rPr lang="ru-RU" sz="1600" b="1" dirty="0" smtClean="0">
              <a:solidFill>
                <a:schemeClr val="tx1"/>
              </a:solidFill>
              <a:latin typeface="Times New Roman" pitchFamily="18" charset="0"/>
              <a:cs typeface="Times New Roman" pitchFamily="18" charset="0"/>
            </a:rPr>
            <a:t>» на базе Детской библиотеки проводит ежемесячные  культурно-досуговые мероприятия для родителей и  детей в возрасте до 3-х лет ( кто не посещает ДОУ)</a:t>
          </a:r>
          <a:endParaRPr lang="ru-RU" sz="1600" b="1" dirty="0">
            <a:solidFill>
              <a:schemeClr val="tx1"/>
            </a:solidFill>
            <a:latin typeface="Times New Roman" pitchFamily="18" charset="0"/>
            <a:cs typeface="Times New Roman" pitchFamily="18" charset="0"/>
          </a:endParaRPr>
        </a:p>
      </dgm:t>
    </dgm:pt>
    <dgm:pt modelId="{F6E7C4F8-468B-40E9-A27D-097F42A65732}" type="parTrans" cxnId="{6E9444CB-6C39-4CBC-9860-FC05B03D08AE}">
      <dgm:prSet/>
      <dgm:spPr/>
      <dgm:t>
        <a:bodyPr/>
        <a:lstStyle/>
        <a:p>
          <a:endParaRPr lang="ru-RU"/>
        </a:p>
      </dgm:t>
    </dgm:pt>
    <dgm:pt modelId="{9ECC85BB-28CA-4EE6-9A69-2ECD935E5CA0}" type="sibTrans" cxnId="{6E9444CB-6C39-4CBC-9860-FC05B03D08AE}">
      <dgm:prSet/>
      <dgm:spPr/>
      <dgm:t>
        <a:bodyPr/>
        <a:lstStyle/>
        <a:p>
          <a:endParaRPr lang="ru-RU"/>
        </a:p>
      </dgm:t>
    </dgm:pt>
    <dgm:pt modelId="{4521606B-9661-4847-8214-890F375C7466}" type="pres">
      <dgm:prSet presAssocID="{BA818668-9063-4015-BA96-87510ADAB229}" presName="Name0" presStyleCnt="0">
        <dgm:presLayoutVars>
          <dgm:chMax val="7"/>
          <dgm:chPref val="7"/>
          <dgm:dir/>
        </dgm:presLayoutVars>
      </dgm:prSet>
      <dgm:spPr/>
      <dgm:t>
        <a:bodyPr/>
        <a:lstStyle/>
        <a:p>
          <a:endParaRPr lang="ru-RU"/>
        </a:p>
      </dgm:t>
    </dgm:pt>
    <dgm:pt modelId="{4E5DC86E-A903-431A-AB72-7D5215AFAE5C}" type="pres">
      <dgm:prSet presAssocID="{BA818668-9063-4015-BA96-87510ADAB229}" presName="Name1" presStyleCnt="0"/>
      <dgm:spPr/>
    </dgm:pt>
    <dgm:pt modelId="{ED17BD40-0F56-4400-AB53-95751A0EABE2}" type="pres">
      <dgm:prSet presAssocID="{BA818668-9063-4015-BA96-87510ADAB229}" presName="cycle" presStyleCnt="0"/>
      <dgm:spPr/>
    </dgm:pt>
    <dgm:pt modelId="{C8BF00F2-8BAE-465A-9078-FE37C6B625BE}" type="pres">
      <dgm:prSet presAssocID="{BA818668-9063-4015-BA96-87510ADAB229}" presName="srcNode" presStyleLbl="node1" presStyleIdx="0" presStyleCnt="5"/>
      <dgm:spPr/>
    </dgm:pt>
    <dgm:pt modelId="{007D44A3-A7BD-44AB-B91F-ECBA6C9FDB47}" type="pres">
      <dgm:prSet presAssocID="{BA818668-9063-4015-BA96-87510ADAB229}" presName="conn" presStyleLbl="parChTrans1D2" presStyleIdx="0" presStyleCnt="1"/>
      <dgm:spPr/>
      <dgm:t>
        <a:bodyPr/>
        <a:lstStyle/>
        <a:p>
          <a:endParaRPr lang="ru-RU"/>
        </a:p>
      </dgm:t>
    </dgm:pt>
    <dgm:pt modelId="{1417BA3C-280B-4CC6-84D3-9FA0956FE440}" type="pres">
      <dgm:prSet presAssocID="{BA818668-9063-4015-BA96-87510ADAB229}" presName="extraNode" presStyleLbl="node1" presStyleIdx="0" presStyleCnt="5"/>
      <dgm:spPr/>
    </dgm:pt>
    <dgm:pt modelId="{27681C21-DCDB-436F-AAB9-83F421D8DFD1}" type="pres">
      <dgm:prSet presAssocID="{BA818668-9063-4015-BA96-87510ADAB229}" presName="dstNode" presStyleLbl="node1" presStyleIdx="0" presStyleCnt="5"/>
      <dgm:spPr/>
    </dgm:pt>
    <dgm:pt modelId="{33582248-A05C-40C6-B80F-6E8F72699BD4}" type="pres">
      <dgm:prSet presAssocID="{9112A753-AA9C-484C-AF44-41FC8C143F14}" presName="text_1" presStyleLbl="node1" presStyleIdx="0" presStyleCnt="5" custScaleX="100204" custScaleY="161445">
        <dgm:presLayoutVars>
          <dgm:bulletEnabled val="1"/>
        </dgm:presLayoutVars>
      </dgm:prSet>
      <dgm:spPr/>
      <dgm:t>
        <a:bodyPr/>
        <a:lstStyle/>
        <a:p>
          <a:endParaRPr lang="ru-RU"/>
        </a:p>
      </dgm:t>
    </dgm:pt>
    <dgm:pt modelId="{6E9EBE1A-0760-4BA9-8FB8-9C5083121CC4}" type="pres">
      <dgm:prSet presAssocID="{9112A753-AA9C-484C-AF44-41FC8C143F14}" presName="accent_1" presStyleCnt="0"/>
      <dgm:spPr/>
    </dgm:pt>
    <dgm:pt modelId="{967B8594-E5C2-40ED-B180-27A7BD6F0FEC}" type="pres">
      <dgm:prSet presAssocID="{9112A753-AA9C-484C-AF44-41FC8C143F14}" presName="accentRepeatNode" presStyleLbl="solidFgAcc1" presStyleIdx="0" presStyleCnt="5"/>
      <dgm:spPr/>
    </dgm:pt>
    <dgm:pt modelId="{6087DC8A-0647-476D-A37C-BC731C0BBCAE}" type="pres">
      <dgm:prSet presAssocID="{9312DD8A-ABCD-4AE0-BDC1-913DE5E415AE}" presName="text_2" presStyleLbl="node1" presStyleIdx="1" presStyleCnt="5" custScaleY="131909" custLinFactNeighborX="-489" custLinFactNeighborY="14376">
        <dgm:presLayoutVars>
          <dgm:bulletEnabled val="1"/>
        </dgm:presLayoutVars>
      </dgm:prSet>
      <dgm:spPr/>
      <dgm:t>
        <a:bodyPr/>
        <a:lstStyle/>
        <a:p>
          <a:endParaRPr lang="ru-RU"/>
        </a:p>
      </dgm:t>
    </dgm:pt>
    <dgm:pt modelId="{4A4B14EB-E8A0-4540-9C08-7BF76D0879D4}" type="pres">
      <dgm:prSet presAssocID="{9312DD8A-ABCD-4AE0-BDC1-913DE5E415AE}" presName="accent_2" presStyleCnt="0"/>
      <dgm:spPr/>
    </dgm:pt>
    <dgm:pt modelId="{F38AB621-DC3E-43B0-8CA9-576818BCF16F}" type="pres">
      <dgm:prSet presAssocID="{9312DD8A-ABCD-4AE0-BDC1-913DE5E415AE}" presName="accentRepeatNode" presStyleLbl="solidFgAcc1" presStyleIdx="1" presStyleCnt="5"/>
      <dgm:spPr/>
    </dgm:pt>
    <dgm:pt modelId="{C0DFD909-BA7D-44E1-A9CE-B0E255A4B6E5}" type="pres">
      <dgm:prSet presAssocID="{30F86344-19E2-4480-99BD-C521B9BA0FB2}" presName="text_3" presStyleLbl="node1" presStyleIdx="2" presStyleCnt="5">
        <dgm:presLayoutVars>
          <dgm:bulletEnabled val="1"/>
        </dgm:presLayoutVars>
      </dgm:prSet>
      <dgm:spPr/>
      <dgm:t>
        <a:bodyPr/>
        <a:lstStyle/>
        <a:p>
          <a:endParaRPr lang="ru-RU"/>
        </a:p>
      </dgm:t>
    </dgm:pt>
    <dgm:pt modelId="{D6281510-3A5C-4126-B161-35BB61F8AD32}" type="pres">
      <dgm:prSet presAssocID="{30F86344-19E2-4480-99BD-C521B9BA0FB2}" presName="accent_3" presStyleCnt="0"/>
      <dgm:spPr/>
    </dgm:pt>
    <dgm:pt modelId="{2EA74DA7-E416-4351-8FF0-257996C5C36D}" type="pres">
      <dgm:prSet presAssocID="{30F86344-19E2-4480-99BD-C521B9BA0FB2}" presName="accentRepeatNode" presStyleLbl="solidFgAcc1" presStyleIdx="2" presStyleCnt="5"/>
      <dgm:spPr/>
    </dgm:pt>
    <dgm:pt modelId="{D1305654-DF0D-4B6D-A086-DCF126A9CB48}" type="pres">
      <dgm:prSet presAssocID="{2A168541-8265-4FAB-9649-B49B3774B220}" presName="text_4" presStyleLbl="node1" presStyleIdx="3" presStyleCnt="5">
        <dgm:presLayoutVars>
          <dgm:bulletEnabled val="1"/>
        </dgm:presLayoutVars>
      </dgm:prSet>
      <dgm:spPr/>
      <dgm:t>
        <a:bodyPr/>
        <a:lstStyle/>
        <a:p>
          <a:endParaRPr lang="ru-RU"/>
        </a:p>
      </dgm:t>
    </dgm:pt>
    <dgm:pt modelId="{A4850FD3-F383-4B42-98BB-A893391B514D}" type="pres">
      <dgm:prSet presAssocID="{2A168541-8265-4FAB-9649-B49B3774B220}" presName="accent_4" presStyleCnt="0"/>
      <dgm:spPr/>
    </dgm:pt>
    <dgm:pt modelId="{AE668AF6-26CA-4C73-8E69-3A6C6B148949}" type="pres">
      <dgm:prSet presAssocID="{2A168541-8265-4FAB-9649-B49B3774B220}" presName="accentRepeatNode" presStyleLbl="solidFgAcc1" presStyleIdx="3" presStyleCnt="5"/>
      <dgm:spPr/>
    </dgm:pt>
    <dgm:pt modelId="{0891B7CE-3F33-4165-A7A9-79FE8D2FE7F8}" type="pres">
      <dgm:prSet presAssocID="{F530605C-C8A8-47E5-8445-B90996BB4258}" presName="text_5" presStyleLbl="node1" presStyleIdx="4" presStyleCnt="5">
        <dgm:presLayoutVars>
          <dgm:bulletEnabled val="1"/>
        </dgm:presLayoutVars>
      </dgm:prSet>
      <dgm:spPr/>
      <dgm:t>
        <a:bodyPr/>
        <a:lstStyle/>
        <a:p>
          <a:endParaRPr lang="ru-RU"/>
        </a:p>
      </dgm:t>
    </dgm:pt>
    <dgm:pt modelId="{EDCCF627-3753-4EBF-8A69-21D904065173}" type="pres">
      <dgm:prSet presAssocID="{F530605C-C8A8-47E5-8445-B90996BB4258}" presName="accent_5" presStyleCnt="0"/>
      <dgm:spPr/>
    </dgm:pt>
    <dgm:pt modelId="{5D70C41D-32BF-4C30-994E-D45DEDAA614F}" type="pres">
      <dgm:prSet presAssocID="{F530605C-C8A8-47E5-8445-B90996BB4258}" presName="accentRepeatNode" presStyleLbl="solidFgAcc1" presStyleIdx="4" presStyleCnt="5"/>
      <dgm:spPr/>
    </dgm:pt>
  </dgm:ptLst>
  <dgm:cxnLst>
    <dgm:cxn modelId="{97152780-1CDA-4590-9857-F1776070C2AE}" type="presOf" srcId="{2A168541-8265-4FAB-9649-B49B3774B220}" destId="{D1305654-DF0D-4B6D-A086-DCF126A9CB48}" srcOrd="0" destOrd="0" presId="urn:microsoft.com/office/officeart/2008/layout/VerticalCurvedList"/>
    <dgm:cxn modelId="{DB57A9C9-CD66-4E7D-BEA6-1DAFCDD2ECFE}" type="presOf" srcId="{BA818668-9063-4015-BA96-87510ADAB229}" destId="{4521606B-9661-4847-8214-890F375C7466}" srcOrd="0" destOrd="0" presId="urn:microsoft.com/office/officeart/2008/layout/VerticalCurvedList"/>
    <dgm:cxn modelId="{2412FB27-24AA-4DD2-8F3B-7E1A8FA65110}" type="presOf" srcId="{9112A753-AA9C-484C-AF44-41FC8C143F14}" destId="{33582248-A05C-40C6-B80F-6E8F72699BD4}" srcOrd="0" destOrd="0" presId="urn:microsoft.com/office/officeart/2008/layout/VerticalCurvedList"/>
    <dgm:cxn modelId="{C58F19FB-E6BA-4914-9211-2BBAF921D47F}" type="presOf" srcId="{F530605C-C8A8-47E5-8445-B90996BB4258}" destId="{0891B7CE-3F33-4165-A7A9-79FE8D2FE7F8}" srcOrd="0" destOrd="0" presId="urn:microsoft.com/office/officeart/2008/layout/VerticalCurvedList"/>
    <dgm:cxn modelId="{A1CF5179-4097-4100-9CAC-A80AAB9A69FC}" srcId="{BA818668-9063-4015-BA96-87510ADAB229}" destId="{30F86344-19E2-4480-99BD-C521B9BA0FB2}" srcOrd="2" destOrd="0" parTransId="{3B6B4A5F-8110-47FC-B79C-7782FF5D4818}" sibTransId="{7F665375-94BC-4700-BB9D-4EE979A610CB}"/>
    <dgm:cxn modelId="{1597C79F-DE4B-46BF-BC46-353A31AB1EB6}" srcId="{BA818668-9063-4015-BA96-87510ADAB229}" destId="{2A168541-8265-4FAB-9649-B49B3774B220}" srcOrd="3" destOrd="0" parTransId="{56609F26-41AA-4474-9C01-C8194AE64F52}" sibTransId="{B51F0CEB-F6B7-44F2-9333-B91EFE1EB0CE}"/>
    <dgm:cxn modelId="{71AA78BF-A1E7-487A-B51A-D8B83FF9DFB8}" type="presOf" srcId="{30F86344-19E2-4480-99BD-C521B9BA0FB2}" destId="{C0DFD909-BA7D-44E1-A9CE-B0E255A4B6E5}" srcOrd="0" destOrd="0" presId="urn:microsoft.com/office/officeart/2008/layout/VerticalCurvedList"/>
    <dgm:cxn modelId="{DA35774F-A80F-4070-8425-38C9975A36F5}" srcId="{BA818668-9063-4015-BA96-87510ADAB229}" destId="{9112A753-AA9C-484C-AF44-41FC8C143F14}" srcOrd="0" destOrd="0" parTransId="{5D074A0B-B29A-4E09-86CC-F1867DC783AB}" sibTransId="{B5E04E0A-7B91-41CB-B11A-A3784187D81C}"/>
    <dgm:cxn modelId="{AD0A4D43-9139-4CCE-8289-89F22746C78B}" type="presOf" srcId="{9312DD8A-ABCD-4AE0-BDC1-913DE5E415AE}" destId="{6087DC8A-0647-476D-A37C-BC731C0BBCAE}" srcOrd="0" destOrd="0" presId="urn:microsoft.com/office/officeart/2008/layout/VerticalCurvedList"/>
    <dgm:cxn modelId="{20233555-94A9-4499-BF36-828DEFA3DB14}" type="presOf" srcId="{B5E04E0A-7B91-41CB-B11A-A3784187D81C}" destId="{007D44A3-A7BD-44AB-B91F-ECBA6C9FDB47}" srcOrd="0" destOrd="0" presId="urn:microsoft.com/office/officeart/2008/layout/VerticalCurvedList"/>
    <dgm:cxn modelId="{6E9444CB-6C39-4CBC-9860-FC05B03D08AE}" srcId="{BA818668-9063-4015-BA96-87510ADAB229}" destId="{F530605C-C8A8-47E5-8445-B90996BB4258}" srcOrd="4" destOrd="0" parTransId="{F6E7C4F8-468B-40E9-A27D-097F42A65732}" sibTransId="{9ECC85BB-28CA-4EE6-9A69-2ECD935E5CA0}"/>
    <dgm:cxn modelId="{0677468B-8E6B-4922-9904-415F368DEF04}" srcId="{BA818668-9063-4015-BA96-87510ADAB229}" destId="{9312DD8A-ABCD-4AE0-BDC1-913DE5E415AE}" srcOrd="1" destOrd="0" parTransId="{4CA45ED3-E802-4B3E-9644-2A22ED395EE5}" sibTransId="{B449D686-D9C5-403D-82B0-67839E07BA1D}"/>
    <dgm:cxn modelId="{D64632B2-8F5C-4AA2-A719-C84472FF7D91}" type="presParOf" srcId="{4521606B-9661-4847-8214-890F375C7466}" destId="{4E5DC86E-A903-431A-AB72-7D5215AFAE5C}" srcOrd="0" destOrd="0" presId="urn:microsoft.com/office/officeart/2008/layout/VerticalCurvedList"/>
    <dgm:cxn modelId="{280BEBFF-90E5-482C-A2C8-D3DC4DC38113}" type="presParOf" srcId="{4E5DC86E-A903-431A-AB72-7D5215AFAE5C}" destId="{ED17BD40-0F56-4400-AB53-95751A0EABE2}" srcOrd="0" destOrd="0" presId="urn:microsoft.com/office/officeart/2008/layout/VerticalCurvedList"/>
    <dgm:cxn modelId="{5C0D0FA2-0D97-4687-BEF6-4875AEDE48F7}" type="presParOf" srcId="{ED17BD40-0F56-4400-AB53-95751A0EABE2}" destId="{C8BF00F2-8BAE-465A-9078-FE37C6B625BE}" srcOrd="0" destOrd="0" presId="urn:microsoft.com/office/officeart/2008/layout/VerticalCurvedList"/>
    <dgm:cxn modelId="{790969F7-26A0-4298-B84D-282DC8A55AEE}" type="presParOf" srcId="{ED17BD40-0F56-4400-AB53-95751A0EABE2}" destId="{007D44A3-A7BD-44AB-B91F-ECBA6C9FDB47}" srcOrd="1" destOrd="0" presId="urn:microsoft.com/office/officeart/2008/layout/VerticalCurvedList"/>
    <dgm:cxn modelId="{F9B76273-538A-40F9-9382-11C9A6C95446}" type="presParOf" srcId="{ED17BD40-0F56-4400-AB53-95751A0EABE2}" destId="{1417BA3C-280B-4CC6-84D3-9FA0956FE440}" srcOrd="2" destOrd="0" presId="urn:microsoft.com/office/officeart/2008/layout/VerticalCurvedList"/>
    <dgm:cxn modelId="{F1B3032F-8772-4686-A62A-5708731EC2AC}" type="presParOf" srcId="{ED17BD40-0F56-4400-AB53-95751A0EABE2}" destId="{27681C21-DCDB-436F-AAB9-83F421D8DFD1}" srcOrd="3" destOrd="0" presId="urn:microsoft.com/office/officeart/2008/layout/VerticalCurvedList"/>
    <dgm:cxn modelId="{66C2B689-B950-4083-A690-F91DDF859B90}" type="presParOf" srcId="{4E5DC86E-A903-431A-AB72-7D5215AFAE5C}" destId="{33582248-A05C-40C6-B80F-6E8F72699BD4}" srcOrd="1" destOrd="0" presId="urn:microsoft.com/office/officeart/2008/layout/VerticalCurvedList"/>
    <dgm:cxn modelId="{4EAC1290-964D-4BF5-9A77-2C0F88A1E6C3}" type="presParOf" srcId="{4E5DC86E-A903-431A-AB72-7D5215AFAE5C}" destId="{6E9EBE1A-0760-4BA9-8FB8-9C5083121CC4}" srcOrd="2" destOrd="0" presId="urn:microsoft.com/office/officeart/2008/layout/VerticalCurvedList"/>
    <dgm:cxn modelId="{15B0CBE9-B680-4554-9BFC-D9C2D12E51C1}" type="presParOf" srcId="{6E9EBE1A-0760-4BA9-8FB8-9C5083121CC4}" destId="{967B8594-E5C2-40ED-B180-27A7BD6F0FEC}" srcOrd="0" destOrd="0" presId="urn:microsoft.com/office/officeart/2008/layout/VerticalCurvedList"/>
    <dgm:cxn modelId="{982CB501-05C1-4164-A00C-246E76A4BA0A}" type="presParOf" srcId="{4E5DC86E-A903-431A-AB72-7D5215AFAE5C}" destId="{6087DC8A-0647-476D-A37C-BC731C0BBCAE}" srcOrd="3" destOrd="0" presId="urn:microsoft.com/office/officeart/2008/layout/VerticalCurvedList"/>
    <dgm:cxn modelId="{CA0EE90E-CE03-495E-B4ED-FD22634BA5D2}" type="presParOf" srcId="{4E5DC86E-A903-431A-AB72-7D5215AFAE5C}" destId="{4A4B14EB-E8A0-4540-9C08-7BF76D0879D4}" srcOrd="4" destOrd="0" presId="urn:microsoft.com/office/officeart/2008/layout/VerticalCurvedList"/>
    <dgm:cxn modelId="{DD7B2B0A-39CD-45BB-B289-7D5AECB8A700}" type="presParOf" srcId="{4A4B14EB-E8A0-4540-9C08-7BF76D0879D4}" destId="{F38AB621-DC3E-43B0-8CA9-576818BCF16F}" srcOrd="0" destOrd="0" presId="urn:microsoft.com/office/officeart/2008/layout/VerticalCurvedList"/>
    <dgm:cxn modelId="{31D32634-9BE6-41DC-AAD2-09A08E35FE85}" type="presParOf" srcId="{4E5DC86E-A903-431A-AB72-7D5215AFAE5C}" destId="{C0DFD909-BA7D-44E1-A9CE-B0E255A4B6E5}" srcOrd="5" destOrd="0" presId="urn:microsoft.com/office/officeart/2008/layout/VerticalCurvedList"/>
    <dgm:cxn modelId="{5C7509C7-5941-4C23-9A28-53406F9BEE7A}" type="presParOf" srcId="{4E5DC86E-A903-431A-AB72-7D5215AFAE5C}" destId="{D6281510-3A5C-4126-B161-35BB61F8AD32}" srcOrd="6" destOrd="0" presId="urn:microsoft.com/office/officeart/2008/layout/VerticalCurvedList"/>
    <dgm:cxn modelId="{80408E27-BB67-47A3-8A49-E0560F6E0A1A}" type="presParOf" srcId="{D6281510-3A5C-4126-B161-35BB61F8AD32}" destId="{2EA74DA7-E416-4351-8FF0-257996C5C36D}" srcOrd="0" destOrd="0" presId="urn:microsoft.com/office/officeart/2008/layout/VerticalCurvedList"/>
    <dgm:cxn modelId="{64D4C71A-27E2-41C8-8951-AC453AA58C71}" type="presParOf" srcId="{4E5DC86E-A903-431A-AB72-7D5215AFAE5C}" destId="{D1305654-DF0D-4B6D-A086-DCF126A9CB48}" srcOrd="7" destOrd="0" presId="urn:microsoft.com/office/officeart/2008/layout/VerticalCurvedList"/>
    <dgm:cxn modelId="{4EE0F3C3-3D02-4286-9EC3-575DB29F3CC6}" type="presParOf" srcId="{4E5DC86E-A903-431A-AB72-7D5215AFAE5C}" destId="{A4850FD3-F383-4B42-98BB-A893391B514D}" srcOrd="8" destOrd="0" presId="urn:microsoft.com/office/officeart/2008/layout/VerticalCurvedList"/>
    <dgm:cxn modelId="{6680EE38-1F3A-45ED-9D8B-0F87F40215C9}" type="presParOf" srcId="{A4850FD3-F383-4B42-98BB-A893391B514D}" destId="{AE668AF6-26CA-4C73-8E69-3A6C6B148949}" srcOrd="0" destOrd="0" presId="urn:microsoft.com/office/officeart/2008/layout/VerticalCurvedList"/>
    <dgm:cxn modelId="{2A46D27F-E3DF-432F-8AA1-7E8B1820AE81}" type="presParOf" srcId="{4E5DC86E-A903-431A-AB72-7D5215AFAE5C}" destId="{0891B7CE-3F33-4165-A7A9-79FE8D2FE7F8}" srcOrd="9" destOrd="0" presId="urn:microsoft.com/office/officeart/2008/layout/VerticalCurvedList"/>
    <dgm:cxn modelId="{9AD43302-DA95-44DC-8C77-C8E8AB8A1FDF}" type="presParOf" srcId="{4E5DC86E-A903-431A-AB72-7D5215AFAE5C}" destId="{EDCCF627-3753-4EBF-8A69-21D904065173}" srcOrd="10" destOrd="0" presId="urn:microsoft.com/office/officeart/2008/layout/VerticalCurvedList"/>
    <dgm:cxn modelId="{5A68CEFF-E72B-4DD7-95E2-CA7EE85CA3F5}" type="presParOf" srcId="{EDCCF627-3753-4EBF-8A69-21D904065173}" destId="{5D70C41D-32BF-4C30-994E-D45DEDAA614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308422" cy="33805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31790" y="0"/>
            <a:ext cx="4308422" cy="338058"/>
          </a:xfrm>
          <a:prstGeom prst="rect">
            <a:avLst/>
          </a:prstGeom>
        </p:spPr>
        <p:txBody>
          <a:bodyPr vert="horz" lIns="91440" tIns="45720" rIns="91440" bIns="45720" rtlCol="0"/>
          <a:lstStyle>
            <a:lvl1pPr algn="r">
              <a:defRPr sz="1200"/>
            </a:lvl1pPr>
          </a:lstStyle>
          <a:p>
            <a:fld id="{0C7A22ED-004F-464C-B988-089835DDEAAF}" type="datetimeFigureOut">
              <a:rPr lang="ru-RU" smtClean="0"/>
              <a:pPr/>
              <a:t>14.10.2019</a:t>
            </a:fld>
            <a:endParaRPr lang="ru-RU"/>
          </a:p>
        </p:txBody>
      </p:sp>
      <p:sp>
        <p:nvSpPr>
          <p:cNvPr id="4" name="Образ слайда 3"/>
          <p:cNvSpPr>
            <a:spLocks noGrp="1" noRot="1" noChangeAspect="1"/>
          </p:cNvSpPr>
          <p:nvPr>
            <p:ph type="sldImg" idx="2"/>
          </p:nvPr>
        </p:nvSpPr>
        <p:spPr>
          <a:xfrm>
            <a:off x="3279775" y="506413"/>
            <a:ext cx="3382963" cy="25368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94252" y="3211553"/>
            <a:ext cx="7954010" cy="3042523"/>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6421932"/>
            <a:ext cx="4308422" cy="33805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631790" y="6421932"/>
            <a:ext cx="4308422" cy="338058"/>
          </a:xfrm>
          <a:prstGeom prst="rect">
            <a:avLst/>
          </a:prstGeom>
        </p:spPr>
        <p:txBody>
          <a:bodyPr vert="horz" lIns="91440" tIns="45720" rIns="91440" bIns="45720" rtlCol="0" anchor="b"/>
          <a:lstStyle>
            <a:lvl1pPr algn="r">
              <a:defRPr sz="1200"/>
            </a:lvl1pPr>
          </a:lstStyle>
          <a:p>
            <a:fld id="{9A06EDAC-ADAD-4447-9E63-6AD9930014CD}" type="slidenum">
              <a:rPr lang="ru-RU" smtClean="0"/>
              <a:pPr/>
              <a:t>‹#›</a:t>
            </a:fld>
            <a:endParaRPr lang="ru-RU"/>
          </a:p>
        </p:txBody>
      </p:sp>
    </p:spTree>
    <p:extLst>
      <p:ext uri="{BB962C8B-B14F-4D97-AF65-F5344CB8AC3E}">
        <p14:creationId xmlns:p14="http://schemas.microsoft.com/office/powerpoint/2010/main" val="1571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kern="1200" dirty="0" smtClean="0">
                <a:solidFill>
                  <a:schemeClr val="tx1"/>
                </a:solidFill>
                <a:effectLst/>
                <a:latin typeface="Times New Roman" pitchFamily="18" charset="0"/>
                <a:ea typeface="+mn-ea"/>
                <a:cs typeface="Times New Roman" pitchFamily="18" charset="0"/>
              </a:rPr>
              <a:t>Организацией и пропагандой родительского просвещения в </a:t>
            </a:r>
            <a:r>
              <a:rPr lang="ru-RU" sz="1600" kern="1200" dirty="0" err="1" smtClean="0">
                <a:solidFill>
                  <a:schemeClr val="tx1"/>
                </a:solidFill>
                <a:effectLst/>
                <a:latin typeface="Times New Roman" pitchFamily="18" charset="0"/>
                <a:ea typeface="+mn-ea"/>
                <a:cs typeface="Times New Roman" pitchFamily="18" charset="0"/>
              </a:rPr>
              <a:t>Добрянском</a:t>
            </a:r>
            <a:r>
              <a:rPr lang="ru-RU" sz="1600" kern="1200" dirty="0" smtClean="0">
                <a:solidFill>
                  <a:schemeClr val="tx1"/>
                </a:solidFill>
                <a:effectLst/>
                <a:latin typeface="Times New Roman" pitchFamily="18" charset="0"/>
                <a:ea typeface="+mn-ea"/>
                <a:cs typeface="Times New Roman" pitchFamily="18" charset="0"/>
              </a:rPr>
              <a:t> муниципальном районе мы системно занимаемся с 2012 года. До 2017 года действовала муниципальная  программа «Образованные родители – счастливые дети».</a:t>
            </a:r>
          </a:p>
          <a:p>
            <a:r>
              <a:rPr lang="ru-RU" sz="1600" kern="1200" dirty="0" smtClean="0">
                <a:solidFill>
                  <a:schemeClr val="tx1"/>
                </a:solidFill>
                <a:effectLst/>
                <a:latin typeface="Times New Roman" pitchFamily="18" charset="0"/>
                <a:ea typeface="+mn-ea"/>
                <a:cs typeface="Times New Roman" pitchFamily="18" charset="0"/>
              </a:rPr>
              <a:t>С января 2018 года - участники регионального проекта «Сохраним семью – сбережём Россию».</a:t>
            </a:r>
          </a:p>
          <a:p>
            <a:endParaRPr lang="ru-RU" sz="16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9A06EDAC-ADAD-4447-9E63-6AD9930014CD}" type="slidenum">
              <a:rPr lang="ru-RU" smtClean="0"/>
              <a:pPr/>
              <a:t>1</a:t>
            </a:fld>
            <a:endParaRPr lang="ru-RU"/>
          </a:p>
        </p:txBody>
      </p:sp>
    </p:spTree>
    <p:extLst>
      <p:ext uri="{BB962C8B-B14F-4D97-AF65-F5344CB8AC3E}">
        <p14:creationId xmlns:p14="http://schemas.microsoft.com/office/powerpoint/2010/main" val="728740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smtClean="0"/>
              <a:t>В газетах имеется информация для взрослых о семье и семейных ценностях. Родители делятся личным опытом семейного воспитания, о том, как они стараются воспитать такие качества, как смелость, ответственность, выдержанность. В рубрике «Домашняя игротека» предложены игры,  в которые можно поиграть дома вместе с детьми. В рубрике «Советы педагога», даются рекомендации, на что обращать внимание в  воспитании детей.  Дети найдут задания для развития творчества: в раскрашивании, в приготовлении «Богатырской каши» от Владимира </a:t>
            </a:r>
            <a:r>
              <a:rPr lang="ru-RU" altLang="ru-RU" dirty="0" err="1" smtClean="0"/>
              <a:t>Исхакова</a:t>
            </a:r>
            <a:r>
              <a:rPr lang="ru-RU" altLang="ru-RU" dirty="0" smtClean="0"/>
              <a:t>, изготовлении самолетика.  Газета интересна и детям и родителям. </a:t>
            </a:r>
          </a:p>
          <a:p>
            <a:endParaRPr lang="ru-RU" altLang="ru-RU" dirty="0" smtClean="0"/>
          </a:p>
        </p:txBody>
      </p:sp>
      <p:sp>
        <p:nvSpPr>
          <p:cNvPr id="235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6272F9-6B85-4882-A747-4BA81B923AD9}" type="slidenum">
              <a:rPr lang="ru-RU" altLang="ru-RU"/>
              <a:pPr/>
              <a:t>13</a:t>
            </a:fld>
            <a:endParaRPr lang="ru-RU" altLang="ru-RU"/>
          </a:p>
        </p:txBody>
      </p:sp>
    </p:spTree>
    <p:extLst>
      <p:ext uri="{BB962C8B-B14F-4D97-AF65-F5344CB8AC3E}">
        <p14:creationId xmlns:p14="http://schemas.microsoft.com/office/powerpoint/2010/main" val="3752859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b="1" dirty="0" smtClean="0"/>
              <a:t>Цель </a:t>
            </a:r>
            <a:r>
              <a:rPr lang="ru-RU" altLang="ru-RU" dirty="0" smtClean="0"/>
              <a:t>-  повешение педагогической компетентности родителей. Помочь родителям проанализировать своё родительское поведение, заострить внимание на положительных моментах воспитания ребёнка, формах проявления любви к ребёнку, осознать значение ребенка в твоей жизни.</a:t>
            </a:r>
          </a:p>
          <a:p>
            <a:r>
              <a:rPr lang="ru-RU" altLang="ru-RU" dirty="0" smtClean="0"/>
              <a:t>Родителям  было предложено ответить на ряд вопросов, а затем обосновать их. Также родители познакомились с советами, которые дают родителям разные педагоги и психологи на тему «Как воспитать счастливого ребёнка».  Советы оформили в виде ромашки с семью лепестками, потому, что ромашка – это цветок семейный, чистый, нежный. А количество лепестков 7 тоже олицетворяет слово «Семь – я».</a:t>
            </a:r>
          </a:p>
        </p:txBody>
      </p:sp>
      <p:sp>
        <p:nvSpPr>
          <p:cNvPr id="256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DA48DF-4B9A-4639-919B-B6057B511DA9}" type="slidenum">
              <a:rPr lang="ru-RU" altLang="ru-RU"/>
              <a:pPr/>
              <a:t>14</a:t>
            </a:fld>
            <a:endParaRPr lang="ru-RU" altLang="ru-RU"/>
          </a:p>
        </p:txBody>
      </p:sp>
    </p:spTree>
    <p:extLst>
      <p:ext uri="{BB962C8B-B14F-4D97-AF65-F5344CB8AC3E}">
        <p14:creationId xmlns:p14="http://schemas.microsoft.com/office/powerpoint/2010/main" val="124638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606f1c2d_30:notes"/>
          <p:cNvSpPr>
            <a:spLocks noGrp="1" noRot="1" noChangeAspect="1"/>
          </p:cNvSpPr>
          <p:nvPr>
            <p:ph type="sldImg" idx="2"/>
          </p:nvPr>
        </p:nvSpPr>
        <p:spPr>
          <a:xfrm>
            <a:off x="3279775" y="506413"/>
            <a:ext cx="3382963" cy="2536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606f1c2d_30:notes"/>
          <p:cNvSpPr txBox="1">
            <a:spLocks noGrp="1"/>
          </p:cNvSpPr>
          <p:nvPr>
            <p:ph type="body" idx="1"/>
          </p:nvPr>
        </p:nvSpPr>
        <p:spPr>
          <a:xfrm>
            <a:off x="994252" y="3211553"/>
            <a:ext cx="7954010" cy="3042523"/>
          </a:xfrm>
          <a:prstGeom prst="rect">
            <a:avLst/>
          </a:prstGeom>
        </p:spPr>
        <p:txBody>
          <a:bodyPr spcFirstLastPara="1" wrap="square" lIns="91425" tIns="91425" rIns="91425" bIns="91425" anchor="t" anchorCtr="0">
            <a:noAutofit/>
          </a:bodyPr>
          <a:lstStyle/>
          <a:p>
            <a:r>
              <a:rPr lang="ru-RU" sz="1600" kern="1200" dirty="0" smtClean="0">
                <a:solidFill>
                  <a:schemeClr val="tx1"/>
                </a:solidFill>
                <a:effectLst/>
                <a:latin typeface="Times New Roman" pitchFamily="18" charset="0"/>
                <a:ea typeface="+mn-ea"/>
                <a:cs typeface="Times New Roman" pitchFamily="18" charset="0"/>
              </a:rPr>
              <a:t>Утверждено положение о районном родительском комитете, председателем является Дружинин Валерий Александрович. Заседания Комитета проводятся по мере необходимости, но не реже 1 раза в </a:t>
            </a:r>
            <a:r>
              <a:rPr lang="ru-RU" sz="1600" kern="1200" dirty="0" err="1" smtClean="0">
                <a:solidFill>
                  <a:schemeClr val="tx1"/>
                </a:solidFill>
                <a:effectLst/>
                <a:latin typeface="Times New Roman" pitchFamily="18" charset="0"/>
                <a:ea typeface="+mn-ea"/>
                <a:cs typeface="Times New Roman" pitchFamily="18" charset="0"/>
              </a:rPr>
              <a:t>квртал</a:t>
            </a:r>
            <a:r>
              <a:rPr lang="ru-RU" sz="1600" kern="1200" dirty="0" smtClean="0">
                <a:solidFill>
                  <a:schemeClr val="tx1"/>
                </a:solidFill>
                <a:effectLst/>
                <a:latin typeface="Times New Roman" pitchFamily="18" charset="0"/>
                <a:ea typeface="+mn-ea"/>
                <a:cs typeface="Times New Roman" pitchFamily="18" charset="0"/>
              </a:rPr>
              <a:t>. </a:t>
            </a:r>
          </a:p>
          <a:p>
            <a:r>
              <a:rPr lang="ru-RU" sz="1600" kern="1200" dirty="0" smtClean="0">
                <a:solidFill>
                  <a:schemeClr val="tx1"/>
                </a:solidFill>
                <a:effectLst/>
                <a:latin typeface="Times New Roman" pitchFamily="18" charset="0"/>
                <a:ea typeface="+mn-ea"/>
                <a:cs typeface="Times New Roman" pitchFamily="18" charset="0"/>
              </a:rPr>
              <a:t>Задачи районного родительского комитета:</a:t>
            </a:r>
          </a:p>
          <a:p>
            <a:pPr lvl="0"/>
            <a:r>
              <a:rPr lang="ru-RU" sz="1600" kern="1200" dirty="0" smtClean="0">
                <a:solidFill>
                  <a:schemeClr val="tx1"/>
                </a:solidFill>
                <a:effectLst/>
                <a:latin typeface="Times New Roman" pitchFamily="18" charset="0"/>
                <a:ea typeface="+mn-ea"/>
                <a:cs typeface="Times New Roman" pitchFamily="18" charset="0"/>
              </a:rPr>
              <a:t> реализация основных принципов государственно-общественного управления системой образования района;</a:t>
            </a:r>
          </a:p>
          <a:p>
            <a:pPr lvl="0"/>
            <a:r>
              <a:rPr lang="ru-RU" sz="1600" kern="1200" dirty="0" smtClean="0">
                <a:solidFill>
                  <a:schemeClr val="tx1"/>
                </a:solidFill>
                <a:effectLst/>
                <a:latin typeface="Times New Roman" pitchFamily="18" charset="0"/>
                <a:ea typeface="+mn-ea"/>
                <a:cs typeface="Times New Roman" pitchFamily="18" charset="0"/>
              </a:rPr>
              <a:t>формированию правового пространства, обеспечивающего защиту прав и интересов детей и родителей (лиц, их замещающих) в образовательном процессе, а также образовательных учреждениях; </a:t>
            </a:r>
          </a:p>
          <a:p>
            <a:r>
              <a:rPr lang="ru-RU" sz="1600" kern="1200" dirty="0" smtClean="0">
                <a:solidFill>
                  <a:schemeClr val="tx1"/>
                </a:solidFill>
                <a:effectLst/>
                <a:latin typeface="Times New Roman" pitchFamily="18" charset="0"/>
                <a:ea typeface="+mn-ea"/>
                <a:cs typeface="Times New Roman" pitchFamily="18" charset="0"/>
              </a:rPr>
              <a:t>- участие в разработке и реализация стратегии развития системы образования в районе;</a:t>
            </a:r>
          </a:p>
          <a:p>
            <a:r>
              <a:rPr lang="ru-RU" sz="1600" kern="1200" dirty="0" smtClean="0">
                <a:solidFill>
                  <a:schemeClr val="tx1"/>
                </a:solidFill>
                <a:effectLst/>
                <a:latin typeface="Times New Roman" pitchFamily="18" charset="0"/>
                <a:ea typeface="+mn-ea"/>
                <a:cs typeface="Times New Roman" pitchFamily="18" charset="0"/>
              </a:rPr>
              <a:t>- организации родительского всеобуча;</a:t>
            </a:r>
          </a:p>
          <a:p>
            <a:pPr lvl="0"/>
            <a:r>
              <a:rPr lang="ru-RU" sz="1600" kern="1200" dirty="0" smtClean="0">
                <a:solidFill>
                  <a:schemeClr val="tx1"/>
                </a:solidFill>
                <a:effectLst/>
                <a:latin typeface="Times New Roman" pitchFamily="18" charset="0"/>
                <a:ea typeface="+mn-ea"/>
                <a:cs typeface="Times New Roman" pitchFamily="18" charset="0"/>
              </a:rPr>
              <a:t> сплочение родительской общественности;</a:t>
            </a:r>
          </a:p>
          <a:p>
            <a:r>
              <a:rPr lang="ru-RU" sz="1600" b="1" kern="1200" dirty="0" smtClean="0">
                <a:solidFill>
                  <a:schemeClr val="tx1"/>
                </a:solidFill>
                <a:effectLst/>
                <a:latin typeface="Times New Roman" pitchFamily="18" charset="0"/>
                <a:ea typeface="+mn-ea"/>
                <a:cs typeface="Times New Roman" pitchFamily="18" charset="0"/>
              </a:rPr>
              <a:t>-     </a:t>
            </a:r>
            <a:r>
              <a:rPr lang="ru-RU" sz="1600" kern="1200" dirty="0" smtClean="0">
                <a:solidFill>
                  <a:schemeClr val="tx1"/>
                </a:solidFill>
                <a:effectLst/>
                <a:latin typeface="Times New Roman" pitchFamily="18" charset="0"/>
                <a:ea typeface="+mn-ea"/>
                <a:cs typeface="Times New Roman" pitchFamily="18" charset="0"/>
              </a:rPr>
              <a:t>сохранении традиций каждого учреждения.</a:t>
            </a:r>
          </a:p>
          <a:p>
            <a:r>
              <a:rPr lang="ru-RU" sz="1600" kern="1200" dirty="0" smtClean="0">
                <a:solidFill>
                  <a:schemeClr val="tx1"/>
                </a:solidFill>
                <a:effectLst/>
                <a:latin typeface="Times New Roman" pitchFamily="18" charset="0"/>
                <a:ea typeface="+mn-ea"/>
                <a:cs typeface="Times New Roman" pitchFamily="18" charset="0"/>
              </a:rPr>
              <a:t> </a:t>
            </a:r>
          </a:p>
          <a:p>
            <a:r>
              <a:rPr lang="ru-RU" sz="1600" kern="1200" dirty="0" smtClean="0">
                <a:solidFill>
                  <a:schemeClr val="tx1"/>
                </a:solidFill>
                <a:effectLst/>
                <a:latin typeface="Times New Roman" pitchFamily="18" charset="0"/>
                <a:ea typeface="+mn-ea"/>
                <a:cs typeface="Times New Roman" pitchFamily="18" charset="0"/>
              </a:rPr>
              <a:t>         В рамках августовской конференции будет организована работа секции  «Родительское образование как один из механизмов решения проблемы детского и семейного неблагополучия», на которой будет рассматриваться  положительный опыт работы родительских комитетов, УС в решение вопросов функционирования и развития ОО.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1213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A06EDAC-ADAD-4447-9E63-6AD9930014CD}" type="slidenum">
              <a:rPr lang="ru-RU" smtClean="0"/>
              <a:pPr/>
              <a:t>17</a:t>
            </a:fld>
            <a:endParaRPr lang="ru-RU"/>
          </a:p>
        </p:txBody>
      </p:sp>
    </p:spTree>
    <p:extLst>
      <p:ext uri="{BB962C8B-B14F-4D97-AF65-F5344CB8AC3E}">
        <p14:creationId xmlns:p14="http://schemas.microsoft.com/office/powerpoint/2010/main" val="3091823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05 сентября в </a:t>
            </a:r>
            <a:r>
              <a:rPr lang="ru-RU" sz="1200" kern="1200" dirty="0" err="1" smtClean="0">
                <a:solidFill>
                  <a:schemeClr val="tx1"/>
                </a:solidFill>
                <a:latin typeface="+mn-lt"/>
                <a:ea typeface="+mn-ea"/>
                <a:cs typeface="+mn-cs"/>
              </a:rPr>
              <a:t>Добрянской</a:t>
            </a:r>
            <a:r>
              <a:rPr lang="ru-RU" sz="1200" kern="1200" dirty="0" smtClean="0">
                <a:solidFill>
                  <a:schemeClr val="tx1"/>
                </a:solidFill>
                <a:latin typeface="+mn-lt"/>
                <a:ea typeface="+mn-ea"/>
                <a:cs typeface="+mn-cs"/>
              </a:rPr>
              <a:t> школе искусств  прошел традиционный, один из самых добрых и в своем роде уникальных праздников – Районный конкурс  замещающих семей «Наша дружная семья».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На конкурсе собрались люди с большим и добрым сердцем, которые неравнодушны к судьбам детей, которые умеют дарить им свою любовь, нежность, внимание и заботу.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Семьи прошли конкурсные испытания: семейное творчество, прикладное творчество, презентация и мастер-класс. Каждой семье в фойе предоставлялся стенд для размещения стенгазеты, где они размещали фото о самых интересных и значимых событиях своей семьи, о любимых местах родного края.  Все семейные команды проявили находчивость, выдумку, проявили не малые творческие способности.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В сложнейшей борьбе победителем районного конкурса замещающих семей  «Наша дружная семья» стала семья Кетовых из с.Сенькино  которая будет представлять Добрянский район в финале регионального этапа конкурса «Лучшая замещающая семья» в 2019 году.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Все семьи в этот день стали победителями в различных номинациях: семья Чувашевых из п. Камский - «Самая позитивная семья», </a:t>
            </a:r>
            <a:r>
              <a:rPr lang="ru-RU" sz="1200" kern="1200" dirty="0" err="1" smtClean="0">
                <a:solidFill>
                  <a:schemeClr val="tx1"/>
                </a:solidFill>
                <a:latin typeface="+mn-lt"/>
                <a:ea typeface="+mn-ea"/>
                <a:cs typeface="+mn-cs"/>
              </a:rPr>
              <a:t>семья</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Пермяковых</a:t>
            </a:r>
            <a:r>
              <a:rPr lang="ru-RU" sz="1200" kern="1200" dirty="0" smtClean="0">
                <a:solidFill>
                  <a:schemeClr val="tx1"/>
                </a:solidFill>
                <a:latin typeface="+mn-lt"/>
                <a:ea typeface="+mn-ea"/>
                <a:cs typeface="+mn-cs"/>
              </a:rPr>
              <a:t> из с. Сенькино - «Самая творческая семья», </a:t>
            </a:r>
            <a:r>
              <a:rPr lang="ru-RU" sz="1200" kern="1200" dirty="0" err="1" smtClean="0">
                <a:solidFill>
                  <a:schemeClr val="tx1"/>
                </a:solidFill>
                <a:latin typeface="+mn-lt"/>
                <a:ea typeface="+mn-ea"/>
                <a:cs typeface="+mn-cs"/>
              </a:rPr>
              <a:t>семья</a:t>
            </a:r>
            <a:r>
              <a:rPr lang="ru-RU" sz="1200" kern="1200" dirty="0" smtClean="0">
                <a:solidFill>
                  <a:schemeClr val="tx1"/>
                </a:solidFill>
                <a:latin typeface="+mn-lt"/>
                <a:ea typeface="+mn-ea"/>
                <a:cs typeface="+mn-cs"/>
              </a:rPr>
              <a:t> Киселевых из п.Камский -«Самая активная семья», </a:t>
            </a:r>
            <a:r>
              <a:rPr lang="ru-RU" sz="1200" kern="1200" dirty="0" err="1" smtClean="0">
                <a:solidFill>
                  <a:schemeClr val="tx1"/>
                </a:solidFill>
                <a:latin typeface="+mn-lt"/>
                <a:ea typeface="+mn-ea"/>
                <a:cs typeface="+mn-cs"/>
              </a:rPr>
              <a:t>семья</a:t>
            </a:r>
            <a:r>
              <a:rPr lang="ru-RU" sz="1200" kern="1200" dirty="0" smtClean="0">
                <a:solidFill>
                  <a:schemeClr val="tx1"/>
                </a:solidFill>
                <a:latin typeface="+mn-lt"/>
                <a:ea typeface="+mn-ea"/>
                <a:cs typeface="+mn-cs"/>
              </a:rPr>
              <a:t> Казаковых из с.Усть-Гаревая  «Самая музыкальная семья», </a:t>
            </a:r>
            <a:r>
              <a:rPr lang="ru-RU" sz="1200" kern="1200" dirty="0" err="1" smtClean="0">
                <a:solidFill>
                  <a:schemeClr val="tx1"/>
                </a:solidFill>
                <a:latin typeface="+mn-lt"/>
                <a:ea typeface="+mn-ea"/>
                <a:cs typeface="+mn-cs"/>
              </a:rPr>
              <a:t>семья</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Беклемышевых</a:t>
            </a:r>
            <a:r>
              <a:rPr lang="ru-RU" sz="1200" kern="1200" dirty="0" smtClean="0">
                <a:solidFill>
                  <a:schemeClr val="tx1"/>
                </a:solidFill>
                <a:latin typeface="+mn-lt"/>
                <a:ea typeface="+mn-ea"/>
                <a:cs typeface="+mn-cs"/>
              </a:rPr>
              <a:t> из с.Сенькино отмечена как «Самая активная семья».</a:t>
            </a:r>
          </a:p>
          <a:p>
            <a:endParaRPr lang="ru-RU" dirty="0"/>
          </a:p>
        </p:txBody>
      </p:sp>
      <p:sp>
        <p:nvSpPr>
          <p:cNvPr id="4" name="Номер слайда 3"/>
          <p:cNvSpPr>
            <a:spLocks noGrp="1"/>
          </p:cNvSpPr>
          <p:nvPr>
            <p:ph type="sldNum" sz="quarter" idx="10"/>
          </p:nvPr>
        </p:nvSpPr>
        <p:spPr/>
        <p:txBody>
          <a:bodyPr/>
          <a:lstStyle/>
          <a:p>
            <a:fld id="{9A06EDAC-ADAD-4447-9E63-6AD9930014CD}" type="slidenum">
              <a:rPr lang="ru-RU" smtClean="0"/>
              <a:pPr/>
              <a:t>18</a:t>
            </a:fld>
            <a:endParaRPr lang="ru-RU"/>
          </a:p>
        </p:txBody>
      </p:sp>
    </p:spTree>
    <p:extLst>
      <p:ext uri="{BB962C8B-B14F-4D97-AF65-F5344CB8AC3E}">
        <p14:creationId xmlns:p14="http://schemas.microsoft.com/office/powerpoint/2010/main" val="2730655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A06EDAC-ADAD-4447-9E63-6AD9930014CD}" type="slidenum">
              <a:rPr lang="ru-RU" smtClean="0"/>
              <a:pPr/>
              <a:t>20</a:t>
            </a:fld>
            <a:endParaRPr lang="ru-RU"/>
          </a:p>
        </p:txBody>
      </p:sp>
    </p:spTree>
    <p:extLst>
      <p:ext uri="{BB962C8B-B14F-4D97-AF65-F5344CB8AC3E}">
        <p14:creationId xmlns:p14="http://schemas.microsoft.com/office/powerpoint/2010/main" val="2104754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449638" y="844550"/>
            <a:ext cx="3043237"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9A96FF-EC56-44E4-A2F9-DB02441465B2}" type="slidenum">
              <a:rPr lang="ru-RU" smtClean="0"/>
              <a:pPr/>
              <a:t>30</a:t>
            </a:fld>
            <a:endParaRPr lang="ru-RU"/>
          </a:p>
        </p:txBody>
      </p:sp>
    </p:spTree>
    <p:extLst>
      <p:ext uri="{BB962C8B-B14F-4D97-AF65-F5344CB8AC3E}">
        <p14:creationId xmlns:p14="http://schemas.microsoft.com/office/powerpoint/2010/main" val="25264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449638" y="844550"/>
            <a:ext cx="3043237"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9A96FF-EC56-44E4-A2F9-DB02441465B2}" type="slidenum">
              <a:rPr lang="ru-RU" smtClean="0"/>
              <a:pPr/>
              <a:t>31</a:t>
            </a:fld>
            <a:endParaRPr lang="ru-RU"/>
          </a:p>
        </p:txBody>
      </p:sp>
    </p:spTree>
    <p:extLst>
      <p:ext uri="{BB962C8B-B14F-4D97-AF65-F5344CB8AC3E}">
        <p14:creationId xmlns:p14="http://schemas.microsoft.com/office/powerpoint/2010/main" val="74014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kern="1200" dirty="0" smtClean="0">
                <a:solidFill>
                  <a:schemeClr val="tx1"/>
                </a:solidFill>
                <a:effectLst/>
                <a:latin typeface="Times New Roman" pitchFamily="18" charset="0"/>
                <a:ea typeface="+mn-ea"/>
                <a:cs typeface="Times New Roman" pitchFamily="18" charset="0"/>
              </a:rPr>
              <a:t>В районе создана межведомственная рабочая группа, основной целью  которой является создание межведомственной системы родительского образования взрослых и детей</a:t>
            </a:r>
          </a:p>
          <a:p>
            <a:r>
              <a:rPr lang="ru-RU" sz="1600" kern="1200" dirty="0" smtClean="0">
                <a:solidFill>
                  <a:schemeClr val="tx1"/>
                </a:solidFill>
                <a:effectLst/>
                <a:latin typeface="Times New Roman" pitchFamily="18" charset="0"/>
                <a:ea typeface="+mn-ea"/>
                <a:cs typeface="Times New Roman" pitchFamily="18" charset="0"/>
              </a:rPr>
              <a:t>В состав межведомственной рабочей группы входят представители всех заинтересованных ведомств. Координирует работу – </a:t>
            </a:r>
            <a:r>
              <a:rPr lang="ru-RU" sz="1600" kern="1200" dirty="0" err="1" smtClean="0">
                <a:solidFill>
                  <a:schemeClr val="tx1"/>
                </a:solidFill>
                <a:effectLst/>
                <a:latin typeface="Times New Roman" pitchFamily="18" charset="0"/>
                <a:ea typeface="+mn-ea"/>
                <a:cs typeface="Times New Roman" pitchFamily="18" charset="0"/>
              </a:rPr>
              <a:t>зам.главы</a:t>
            </a:r>
            <a:r>
              <a:rPr lang="ru-RU" sz="1600" kern="1200" dirty="0" smtClean="0">
                <a:solidFill>
                  <a:schemeClr val="tx1"/>
                </a:solidFill>
                <a:effectLst/>
                <a:latin typeface="Times New Roman" pitchFamily="18" charset="0"/>
                <a:ea typeface="+mn-ea"/>
                <a:cs typeface="Times New Roman" pitchFamily="18" charset="0"/>
              </a:rPr>
              <a:t> по социальным вопросам Н.М.Семерикова.</a:t>
            </a:r>
          </a:p>
          <a:p>
            <a:r>
              <a:rPr lang="x-none" sz="1600" b="0" kern="1200" dirty="0" smtClean="0">
                <a:solidFill>
                  <a:schemeClr val="tx1"/>
                </a:solidFill>
                <a:effectLst/>
                <a:latin typeface="Times New Roman" pitchFamily="18" charset="0"/>
                <a:ea typeface="+mn-ea"/>
                <a:cs typeface="Times New Roman" pitchFamily="18" charset="0"/>
              </a:rPr>
              <a:t>Утверждено Положение о межведомственной рабочей группе</a:t>
            </a:r>
            <a:r>
              <a:rPr lang="ru-RU" sz="1600" b="0" kern="1200" dirty="0" smtClean="0">
                <a:solidFill>
                  <a:schemeClr val="tx1"/>
                </a:solidFill>
                <a:effectLst/>
                <a:latin typeface="Times New Roman" pitchFamily="18" charset="0"/>
                <a:ea typeface="+mn-ea"/>
                <a:cs typeface="Times New Roman" pitchFamily="18" charset="0"/>
              </a:rPr>
              <a:t> и План мероприятий по организации родительского просвещения и образования на территории района</a:t>
            </a:r>
            <a:endParaRPr lang="ru-RU" sz="1600" b="1" kern="1200" dirty="0" smtClean="0">
              <a:solidFill>
                <a:schemeClr val="tx1"/>
              </a:solidFill>
              <a:effectLst/>
              <a:latin typeface="Times New Roman" pitchFamily="18" charset="0"/>
              <a:ea typeface="+mn-ea"/>
              <a:cs typeface="Times New Roman" pitchFamily="18" charset="0"/>
            </a:endParaRPr>
          </a:p>
          <a:p>
            <a:r>
              <a:rPr lang="ru-RU" sz="1600" kern="1200" dirty="0" smtClean="0">
                <a:solidFill>
                  <a:schemeClr val="tx1"/>
                </a:solidFill>
                <a:effectLst/>
                <a:latin typeface="Times New Roman" pitchFamily="18" charset="0"/>
                <a:ea typeface="+mn-ea"/>
                <a:cs typeface="Times New Roman" pitchFamily="18" charset="0"/>
              </a:rPr>
              <a:t> </a:t>
            </a:r>
          </a:p>
          <a:p>
            <a:r>
              <a:rPr lang="ru-RU" sz="1600" kern="1200" dirty="0" smtClean="0">
                <a:solidFill>
                  <a:schemeClr val="tx1"/>
                </a:solidFill>
                <a:effectLst/>
                <a:latin typeface="Times New Roman" pitchFamily="18" charset="0"/>
                <a:ea typeface="+mn-ea"/>
                <a:cs typeface="Times New Roman" pitchFamily="18" charset="0"/>
              </a:rPr>
              <a:t>Районный организатор родительского образования - </a:t>
            </a:r>
            <a:r>
              <a:rPr lang="ru-RU" sz="1600" kern="1200" dirty="0" err="1" smtClean="0">
                <a:solidFill>
                  <a:schemeClr val="tx1"/>
                </a:solidFill>
                <a:effectLst/>
                <a:latin typeface="Times New Roman" pitchFamily="18" charset="0"/>
                <a:ea typeface="+mn-ea"/>
                <a:cs typeface="Times New Roman" pitchFamily="18" charset="0"/>
              </a:rPr>
              <a:t>Близнецова</a:t>
            </a:r>
            <a:r>
              <a:rPr lang="ru-RU" sz="1600" kern="1200" dirty="0" smtClean="0">
                <a:solidFill>
                  <a:schemeClr val="tx1"/>
                </a:solidFill>
                <a:effectLst/>
                <a:latin typeface="Times New Roman" pitchFamily="18" charset="0"/>
                <a:ea typeface="+mn-ea"/>
                <a:cs typeface="Times New Roman" pitchFamily="18" charset="0"/>
              </a:rPr>
              <a:t> Елена Владимировна – методист МБУ ДПО «ИМЦ».</a:t>
            </a:r>
            <a:r>
              <a:rPr lang="ru-RU" sz="1600" b="1" kern="1200" dirty="0" smtClean="0">
                <a:solidFill>
                  <a:schemeClr val="tx1"/>
                </a:solidFill>
                <a:effectLst/>
                <a:latin typeface="Times New Roman" pitchFamily="18" charset="0"/>
                <a:ea typeface="+mn-ea"/>
                <a:cs typeface="Times New Roman" pitchFamily="18" charset="0"/>
              </a:rPr>
              <a:t> </a:t>
            </a:r>
            <a:r>
              <a:rPr lang="ru-RU" sz="1600" kern="1200" dirty="0" smtClean="0">
                <a:solidFill>
                  <a:schemeClr val="tx1"/>
                </a:solidFill>
                <a:effectLst/>
                <a:latin typeface="Times New Roman" pitchFamily="18" charset="0"/>
                <a:ea typeface="+mn-ea"/>
                <a:cs typeface="Times New Roman" pitchFamily="18" charset="0"/>
              </a:rPr>
              <a:t> Она обеспечивает эффективное сотрудничество всех ведомств-участников реализации проекта</a:t>
            </a:r>
          </a:p>
          <a:p>
            <a:endParaRPr lang="ru-RU" dirty="0"/>
          </a:p>
        </p:txBody>
      </p:sp>
      <p:sp>
        <p:nvSpPr>
          <p:cNvPr id="4" name="Номер слайда 3"/>
          <p:cNvSpPr>
            <a:spLocks noGrp="1"/>
          </p:cNvSpPr>
          <p:nvPr>
            <p:ph type="sldNum" sz="quarter" idx="10"/>
          </p:nvPr>
        </p:nvSpPr>
        <p:spPr/>
        <p:txBody>
          <a:bodyPr/>
          <a:lstStyle/>
          <a:p>
            <a:fld id="{9A06EDAC-ADAD-4447-9E63-6AD9930014CD}" type="slidenum">
              <a:rPr lang="ru-RU" smtClean="0"/>
              <a:pPr/>
              <a:t>3</a:t>
            </a:fld>
            <a:endParaRPr lang="ru-RU"/>
          </a:p>
        </p:txBody>
      </p:sp>
    </p:spTree>
    <p:extLst>
      <p:ext uri="{BB962C8B-B14F-4D97-AF65-F5344CB8AC3E}">
        <p14:creationId xmlns:p14="http://schemas.microsoft.com/office/powerpoint/2010/main" val="137001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Основные направления деятельности ….</a:t>
            </a:r>
            <a:endParaRPr lang="ru-RU" dirty="0"/>
          </a:p>
        </p:txBody>
      </p:sp>
      <p:sp>
        <p:nvSpPr>
          <p:cNvPr id="4" name="Номер слайда 3"/>
          <p:cNvSpPr>
            <a:spLocks noGrp="1"/>
          </p:cNvSpPr>
          <p:nvPr>
            <p:ph type="sldNum" sz="quarter" idx="10"/>
          </p:nvPr>
        </p:nvSpPr>
        <p:spPr/>
        <p:txBody>
          <a:bodyPr/>
          <a:lstStyle/>
          <a:p>
            <a:fld id="{9A06EDAC-ADAD-4447-9E63-6AD9930014CD}" type="slidenum">
              <a:rPr lang="ru-RU" smtClean="0"/>
              <a:pPr/>
              <a:t>4</a:t>
            </a:fld>
            <a:endParaRPr lang="ru-RU"/>
          </a:p>
        </p:txBody>
      </p:sp>
    </p:spTree>
    <p:extLst>
      <p:ext uri="{BB962C8B-B14F-4D97-AF65-F5344CB8AC3E}">
        <p14:creationId xmlns:p14="http://schemas.microsoft.com/office/powerpoint/2010/main" val="232222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606f1c2d_30:notes"/>
          <p:cNvSpPr>
            <a:spLocks noGrp="1" noRot="1" noChangeAspect="1"/>
          </p:cNvSpPr>
          <p:nvPr>
            <p:ph type="sldImg" idx="2"/>
          </p:nvPr>
        </p:nvSpPr>
        <p:spPr>
          <a:xfrm>
            <a:off x="3279775" y="506413"/>
            <a:ext cx="3382963" cy="2536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606f1c2d_30:notes"/>
          <p:cNvSpPr txBox="1">
            <a:spLocks noGrp="1"/>
          </p:cNvSpPr>
          <p:nvPr>
            <p:ph type="body" idx="1"/>
          </p:nvPr>
        </p:nvSpPr>
        <p:spPr>
          <a:xfrm>
            <a:off x="994252" y="3211553"/>
            <a:ext cx="7954010" cy="3042523"/>
          </a:xfrm>
          <a:prstGeom prst="rect">
            <a:avLst/>
          </a:prstGeom>
        </p:spPr>
        <p:txBody>
          <a:bodyPr spcFirstLastPara="1" wrap="square" lIns="91425" tIns="91425" rIns="91425" bIns="91425" anchor="t" anchorCtr="0">
            <a:noAutofit/>
          </a:bodyPr>
          <a:lstStyle/>
          <a:p>
            <a:r>
              <a:rPr lang="ru-RU" sz="1200" kern="1200" dirty="0" smtClean="0">
                <a:solidFill>
                  <a:schemeClr val="tx1"/>
                </a:solidFill>
                <a:effectLst/>
                <a:latin typeface="+mn-lt"/>
                <a:ea typeface="+mn-ea"/>
                <a:cs typeface="+mn-cs"/>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66661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606f1c2d_30:notes"/>
          <p:cNvSpPr>
            <a:spLocks noGrp="1" noRot="1" noChangeAspect="1"/>
          </p:cNvSpPr>
          <p:nvPr>
            <p:ph type="sldImg" idx="2"/>
          </p:nvPr>
        </p:nvSpPr>
        <p:spPr>
          <a:xfrm>
            <a:off x="3279775" y="506413"/>
            <a:ext cx="3382963" cy="2536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606f1c2d_30:notes"/>
          <p:cNvSpPr txBox="1">
            <a:spLocks noGrp="1"/>
          </p:cNvSpPr>
          <p:nvPr>
            <p:ph type="body" idx="1"/>
          </p:nvPr>
        </p:nvSpPr>
        <p:spPr>
          <a:xfrm>
            <a:off x="994252" y="3211553"/>
            <a:ext cx="7954010" cy="304252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15145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Основную и большую часть работы по родительскому образованию проводят образовательные организации района.</a:t>
            </a:r>
          </a:p>
          <a:p>
            <a:endParaRPr lang="ru-RU" dirty="0"/>
          </a:p>
        </p:txBody>
      </p:sp>
      <p:sp>
        <p:nvSpPr>
          <p:cNvPr id="4" name="Номер слайда 3"/>
          <p:cNvSpPr>
            <a:spLocks noGrp="1"/>
          </p:cNvSpPr>
          <p:nvPr>
            <p:ph type="sldNum" sz="quarter" idx="10"/>
          </p:nvPr>
        </p:nvSpPr>
        <p:spPr/>
        <p:txBody>
          <a:bodyPr/>
          <a:lstStyle/>
          <a:p>
            <a:fld id="{9A06EDAC-ADAD-4447-9E63-6AD9930014CD}" type="slidenum">
              <a:rPr lang="ru-RU" smtClean="0"/>
              <a:pPr/>
              <a:t>8</a:t>
            </a:fld>
            <a:endParaRPr lang="ru-RU"/>
          </a:p>
        </p:txBody>
      </p:sp>
    </p:spTree>
    <p:extLst>
      <p:ext uri="{BB962C8B-B14F-4D97-AF65-F5344CB8AC3E}">
        <p14:creationId xmlns:p14="http://schemas.microsoft.com/office/powerpoint/2010/main" val="394705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A06EDAC-ADAD-4447-9E63-6AD9930014CD}" type="slidenum">
              <a:rPr lang="ru-RU" smtClean="0"/>
              <a:pPr/>
              <a:t>10</a:t>
            </a:fld>
            <a:endParaRPr lang="ru-RU"/>
          </a:p>
        </p:txBody>
      </p:sp>
    </p:spTree>
    <p:extLst>
      <p:ext uri="{BB962C8B-B14F-4D97-AF65-F5344CB8AC3E}">
        <p14:creationId xmlns:p14="http://schemas.microsoft.com/office/powerpoint/2010/main" val="318279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smtClean="0"/>
              <a:t>В группах дети сочинили и прочитали стихи для папы. В группах были оформлены выставки рисунков «Папа глазами детей». фотовыставки «Я горжусь тобой, милый папа мой!», изготовлены стенгазеты «Что же папа может мой». фотовыставки «Я горжусь тобой, милый папа мой!», изготовлены стенгазеты «Что же папа может мой»</a:t>
            </a:r>
          </a:p>
          <a:p>
            <a:pPr eaLnBrk="1" hangingPunct="1">
              <a:spcBef>
                <a:spcPct val="0"/>
              </a:spcBef>
            </a:pPr>
            <a:endParaRPr lang="ru-RU" altLang="ru-RU" dirty="0" smtClean="0"/>
          </a:p>
          <a:p>
            <a:pPr eaLnBrk="1" hangingPunct="1">
              <a:spcBef>
                <a:spcPct val="0"/>
              </a:spcBef>
            </a:pPr>
            <a:endParaRPr lang="ru-RU" altLang="ru-RU" dirty="0" smtClean="0"/>
          </a:p>
          <a:p>
            <a:pPr eaLnBrk="1" hangingPunct="1">
              <a:spcBef>
                <a:spcPct val="0"/>
              </a:spcBef>
            </a:pPr>
            <a:r>
              <a:rPr lang="ru-RU" altLang="ru-RU" dirty="0" smtClean="0"/>
              <a:t> </a:t>
            </a:r>
          </a:p>
          <a:p>
            <a:endParaRPr lang="ru-RU" altLang="ru-RU" dirty="0" smtClean="0"/>
          </a:p>
        </p:txBody>
      </p:sp>
      <p:sp>
        <p:nvSpPr>
          <p:cNvPr id="215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9746E8-1C5D-437E-831B-FEFA322543FF}" type="slidenum">
              <a:rPr lang="ru-RU" altLang="ru-RU"/>
              <a:pPr/>
              <a:t>11</a:t>
            </a:fld>
            <a:endParaRPr lang="ru-RU" altLang="ru-RU"/>
          </a:p>
        </p:txBody>
      </p:sp>
    </p:spTree>
    <p:extLst>
      <p:ext uri="{BB962C8B-B14F-4D97-AF65-F5344CB8AC3E}">
        <p14:creationId xmlns:p14="http://schemas.microsoft.com/office/powerpoint/2010/main" val="2141495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smtClean="0"/>
              <a:t>16 июня семья Алексеевых и семья Хариных побывали на форуме «Отец, Отечество. Семья», - рассказывает Надежда Алексеева, руководитель клуба молодых мам «</a:t>
            </a:r>
            <a:r>
              <a:rPr lang="ru-RU" altLang="ru-RU" dirty="0" err="1" smtClean="0"/>
              <a:t>Дочки&amp;сыночки</a:t>
            </a:r>
            <a:r>
              <a:rPr lang="ru-RU" altLang="ru-RU" dirty="0" smtClean="0"/>
              <a:t>. -  Участники познакомились с военной техникой и смогли ее осмотреть и по ней полазить, почувствовать себя настоящим пожарным, надев костюм пожарника, поучаствовать в различных мастер классах - </a:t>
            </a:r>
            <a:r>
              <a:rPr lang="ru-RU" altLang="ru-RU" dirty="0" err="1" smtClean="0"/>
              <a:t>аквагрим</a:t>
            </a:r>
            <a:r>
              <a:rPr lang="ru-RU" altLang="ru-RU" dirty="0" smtClean="0"/>
              <a:t>, рисование, </a:t>
            </a:r>
            <a:r>
              <a:rPr lang="ru-RU" altLang="ru-RU" dirty="0" err="1" smtClean="0"/>
              <a:t>роботехника</a:t>
            </a:r>
            <a:r>
              <a:rPr lang="ru-RU" altLang="ru-RU" dirty="0" smtClean="0"/>
              <a:t>. С радостью поучаствовали в конкурсе по рыбной ловле, дети прошли </a:t>
            </a:r>
            <a:r>
              <a:rPr lang="ru-RU" altLang="ru-RU" dirty="0" err="1" smtClean="0"/>
              <a:t>турполосу</a:t>
            </a:r>
            <a:r>
              <a:rPr lang="ru-RU" altLang="ru-RU" dirty="0" smtClean="0"/>
              <a:t>, а так же получили методическую помощь в вопросах воспитания детей.</a:t>
            </a:r>
          </a:p>
          <a:p>
            <a:endParaRPr lang="ru-RU" altLang="ru-RU" dirty="0" smtClean="0"/>
          </a:p>
        </p:txBody>
      </p:sp>
      <p:sp>
        <p:nvSpPr>
          <p:cNvPr id="337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337841-2322-4432-BCBC-BF3390916DB4}" type="slidenum">
              <a:rPr lang="ru-RU" altLang="ru-RU"/>
              <a:pPr/>
              <a:t>12</a:t>
            </a:fld>
            <a:endParaRPr lang="ru-RU" altLang="ru-RU"/>
          </a:p>
        </p:txBody>
      </p:sp>
    </p:spTree>
    <p:extLst>
      <p:ext uri="{BB962C8B-B14F-4D97-AF65-F5344CB8AC3E}">
        <p14:creationId xmlns:p14="http://schemas.microsoft.com/office/powerpoint/2010/main" val="934812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3070155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3212503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2906482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with intro text">
  <p:cSld name="Title + 2 columns with intro text">
    <p:spTree>
      <p:nvGrpSpPr>
        <p:cNvPr id="1" name="Shape 45"/>
        <p:cNvGrpSpPr/>
        <p:nvPr/>
      </p:nvGrpSpPr>
      <p:grpSpPr>
        <a:xfrm>
          <a:off x="0" y="0"/>
          <a:ext cx="0" cy="0"/>
          <a:chOff x="0" y="0"/>
          <a:chExt cx="0" cy="0"/>
        </a:xfrm>
      </p:grpSpPr>
      <p:sp>
        <p:nvSpPr>
          <p:cNvPr id="46" name="Google Shape;46;p8"/>
          <p:cNvSpPr/>
          <p:nvPr/>
        </p:nvSpPr>
        <p:spPr>
          <a:xfrm flipH="1">
            <a:off x="2472375" y="0"/>
            <a:ext cx="1131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 name="Google Shape;47;p8"/>
          <p:cNvSpPr/>
          <p:nvPr/>
        </p:nvSpPr>
        <p:spPr>
          <a:xfrm>
            <a:off x="2585475" y="0"/>
            <a:ext cx="65586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8"/>
          <p:cNvSpPr txBox="1">
            <a:spLocks noGrp="1"/>
          </p:cNvSpPr>
          <p:nvPr>
            <p:ph type="title"/>
          </p:nvPr>
        </p:nvSpPr>
        <p:spPr>
          <a:xfrm>
            <a:off x="234450" y="767333"/>
            <a:ext cx="2046300" cy="5308000"/>
          </a:xfrm>
          <a:prstGeom prst="rect">
            <a:avLst/>
          </a:prstGeom>
        </p:spPr>
        <p:txBody>
          <a:bodyPr spcFirstLastPara="1" wrap="square" lIns="91425" tIns="91425" rIns="91425" bIns="91425" anchor="t"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8"/>
          <p:cNvSpPr txBox="1">
            <a:spLocks noGrp="1"/>
          </p:cNvSpPr>
          <p:nvPr>
            <p:ph type="body" idx="1"/>
          </p:nvPr>
        </p:nvSpPr>
        <p:spPr>
          <a:xfrm>
            <a:off x="3090625" y="767333"/>
            <a:ext cx="5596200" cy="1610400"/>
          </a:xfrm>
          <a:prstGeom prst="rect">
            <a:avLst/>
          </a:prstGeom>
        </p:spPr>
        <p:txBody>
          <a:bodyPr spcFirstLastPara="1" wrap="square" lIns="91425" tIns="91425" rIns="91425" bIns="91425" anchor="t" anchorCtr="0"/>
          <a:lstStyle>
            <a:lvl1pPr marL="457200" lvl="0" indent="-330200" rtl="0">
              <a:spcBef>
                <a:spcPts val="60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1pPr>
            <a:lvl2pPr marL="914400" lvl="1"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2pPr>
            <a:lvl3pPr marL="1371600" lvl="2"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3pPr>
            <a:lvl4pPr marL="1828800" lvl="3"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4pPr>
            <a:lvl5pPr marL="2286000" lvl="4"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5pPr>
            <a:lvl6pPr marL="2743200" lvl="5"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6pPr>
            <a:lvl7pPr marL="3200400" lvl="6"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7pPr>
            <a:lvl8pPr marL="3657600" lvl="7"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8pPr>
            <a:lvl9pPr marL="4114800" lvl="8"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9pPr>
          </a:lstStyle>
          <a:p>
            <a:endParaRPr/>
          </a:p>
        </p:txBody>
      </p:sp>
      <p:sp>
        <p:nvSpPr>
          <p:cNvPr id="50" name="Google Shape;50;p8"/>
          <p:cNvSpPr txBox="1">
            <a:spLocks noGrp="1"/>
          </p:cNvSpPr>
          <p:nvPr>
            <p:ph type="sldNum" idx="12"/>
          </p:nvPr>
        </p:nvSpPr>
        <p:spPr>
          <a:xfrm>
            <a:off x="8556784" y="63331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1" name="Google Shape;51;p8"/>
          <p:cNvSpPr txBox="1">
            <a:spLocks noGrp="1"/>
          </p:cNvSpPr>
          <p:nvPr>
            <p:ph type="body" idx="2"/>
          </p:nvPr>
        </p:nvSpPr>
        <p:spPr>
          <a:xfrm>
            <a:off x="3090625" y="2672433"/>
            <a:ext cx="2727000" cy="3402800"/>
          </a:xfrm>
          <a:prstGeom prst="rect">
            <a:avLst/>
          </a:prstGeom>
        </p:spPr>
        <p:txBody>
          <a:bodyPr spcFirstLastPara="1" wrap="square" lIns="91425" tIns="91425" rIns="91425" bIns="91425" anchor="t" anchorCtr="0"/>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52" name="Google Shape;52;p8"/>
          <p:cNvSpPr txBox="1">
            <a:spLocks noGrp="1"/>
          </p:cNvSpPr>
          <p:nvPr>
            <p:ph type="body" idx="3"/>
          </p:nvPr>
        </p:nvSpPr>
        <p:spPr>
          <a:xfrm>
            <a:off x="5959744" y="2672433"/>
            <a:ext cx="2727000" cy="3402800"/>
          </a:xfrm>
          <a:prstGeom prst="rect">
            <a:avLst/>
          </a:prstGeom>
        </p:spPr>
        <p:txBody>
          <a:bodyPr spcFirstLastPara="1" wrap="square" lIns="91425" tIns="91425" rIns="91425" bIns="91425" anchor="t" anchorCtr="0"/>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16121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2"/>
        <p:cNvGrpSpPr/>
        <p:nvPr/>
      </p:nvGrpSpPr>
      <p:grpSpPr>
        <a:xfrm>
          <a:off x="0" y="0"/>
          <a:ext cx="0" cy="0"/>
          <a:chOff x="0" y="0"/>
          <a:chExt cx="0" cy="0"/>
        </a:xfrm>
      </p:grpSpPr>
      <p:sp>
        <p:nvSpPr>
          <p:cNvPr id="73" name="Google Shape;73;p12"/>
          <p:cNvSpPr/>
          <p:nvPr/>
        </p:nvSpPr>
        <p:spPr>
          <a:xfrm flipH="1">
            <a:off x="2472375" y="0"/>
            <a:ext cx="1131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 name="Google Shape;74;p12"/>
          <p:cNvSpPr/>
          <p:nvPr/>
        </p:nvSpPr>
        <p:spPr>
          <a:xfrm>
            <a:off x="2585475" y="0"/>
            <a:ext cx="65586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12"/>
          <p:cNvSpPr txBox="1">
            <a:spLocks noGrp="1"/>
          </p:cNvSpPr>
          <p:nvPr>
            <p:ph type="title"/>
          </p:nvPr>
        </p:nvSpPr>
        <p:spPr>
          <a:xfrm>
            <a:off x="234450" y="767333"/>
            <a:ext cx="2046300" cy="5308000"/>
          </a:xfrm>
          <a:prstGeom prst="rect">
            <a:avLst/>
          </a:prstGeom>
        </p:spPr>
        <p:txBody>
          <a:bodyPr spcFirstLastPara="1" wrap="square" lIns="91425" tIns="91425" rIns="91425" bIns="91425" anchor="t"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6" name="Google Shape;76;p12"/>
          <p:cNvSpPr txBox="1">
            <a:spLocks noGrp="1"/>
          </p:cNvSpPr>
          <p:nvPr>
            <p:ph type="body" idx="1"/>
          </p:nvPr>
        </p:nvSpPr>
        <p:spPr>
          <a:xfrm>
            <a:off x="3069325" y="767333"/>
            <a:ext cx="1789800" cy="5308000"/>
          </a:xfrm>
          <a:prstGeom prst="rect">
            <a:avLst/>
          </a:prstGeom>
        </p:spPr>
        <p:txBody>
          <a:bodyPr spcFirstLastPara="1" wrap="square" lIns="91425" tIns="91425" rIns="91425" bIns="91425" anchor="t" anchorCtr="0"/>
          <a:lstStyle>
            <a:lvl1pPr marL="457200" lvl="0" indent="-285750" rtl="0">
              <a:spcBef>
                <a:spcPts val="60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77" name="Google Shape;77;p12"/>
          <p:cNvSpPr txBox="1">
            <a:spLocks noGrp="1"/>
          </p:cNvSpPr>
          <p:nvPr>
            <p:ph type="body" idx="2"/>
          </p:nvPr>
        </p:nvSpPr>
        <p:spPr>
          <a:xfrm>
            <a:off x="4951006" y="767333"/>
            <a:ext cx="1789800" cy="5308000"/>
          </a:xfrm>
          <a:prstGeom prst="rect">
            <a:avLst/>
          </a:prstGeom>
        </p:spPr>
        <p:txBody>
          <a:bodyPr spcFirstLastPara="1" wrap="square" lIns="91425" tIns="91425" rIns="91425" bIns="91425" anchor="t" anchorCtr="0"/>
          <a:lstStyle>
            <a:lvl1pPr marL="457200" lvl="0" indent="-285750" rtl="0">
              <a:spcBef>
                <a:spcPts val="60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78" name="Google Shape;78;p12"/>
          <p:cNvSpPr txBox="1">
            <a:spLocks noGrp="1"/>
          </p:cNvSpPr>
          <p:nvPr>
            <p:ph type="body" idx="3"/>
          </p:nvPr>
        </p:nvSpPr>
        <p:spPr>
          <a:xfrm>
            <a:off x="6832686" y="767333"/>
            <a:ext cx="1789800" cy="5308000"/>
          </a:xfrm>
          <a:prstGeom prst="rect">
            <a:avLst/>
          </a:prstGeom>
        </p:spPr>
        <p:txBody>
          <a:bodyPr spcFirstLastPara="1" wrap="square" lIns="91425" tIns="91425" rIns="91425" bIns="91425" anchor="t" anchorCtr="0"/>
          <a:lstStyle>
            <a:lvl1pPr marL="457200" lvl="0" indent="-285750" rtl="0">
              <a:spcBef>
                <a:spcPts val="60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79" name="Google Shape;79;p12"/>
          <p:cNvSpPr txBox="1">
            <a:spLocks noGrp="1"/>
          </p:cNvSpPr>
          <p:nvPr>
            <p:ph type="sldNum" idx="12"/>
          </p:nvPr>
        </p:nvSpPr>
        <p:spPr>
          <a:xfrm>
            <a:off x="8556784" y="63331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628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29379154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225203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3648355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3154315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107660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351892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336851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C2F0D21-F741-43D2-9645-6E29356D2127}" type="datetimeFigureOut">
              <a:rPr lang="ru-RU" smtClean="0"/>
              <a:pPr/>
              <a:t>14.10.2019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73950B-AE58-4C53-BB53-065C8141D5AB}" type="slidenum">
              <a:rPr lang="ru-RU" smtClean="0"/>
              <a:pPr/>
              <a:t>‹#›</a:t>
            </a:fld>
            <a:endParaRPr lang="ru-RU"/>
          </a:p>
        </p:txBody>
      </p:sp>
    </p:spTree>
    <p:extLst>
      <p:ext uri="{BB962C8B-B14F-4D97-AF65-F5344CB8AC3E}">
        <p14:creationId xmlns:p14="http://schemas.microsoft.com/office/powerpoint/2010/main" val="35358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F0D21-F741-43D2-9645-6E29356D2127}" type="datetimeFigureOut">
              <a:rPr lang="ru-RU" smtClean="0"/>
              <a:pPr/>
              <a:t>14.10.2019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3950B-AE58-4C53-BB53-065C8141D5AB}" type="slidenum">
              <a:rPr lang="ru-RU" smtClean="0"/>
              <a:pPr/>
              <a:t>‹#›</a:t>
            </a:fld>
            <a:endParaRPr lang="ru-RU"/>
          </a:p>
        </p:txBody>
      </p:sp>
    </p:spTree>
    <p:extLst>
      <p:ext uri="{BB962C8B-B14F-4D97-AF65-F5344CB8AC3E}">
        <p14:creationId xmlns:p14="http://schemas.microsoft.com/office/powerpoint/2010/main" val="1298331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0.jpeg"/><Relationship Id="rId5" Type="http://schemas.openxmlformats.org/officeDocument/2006/relationships/image" Target="../media/image3.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3.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1714488"/>
            <a:ext cx="8352928" cy="3267794"/>
          </a:xfrm>
        </p:spPr>
        <p:txBody>
          <a:bodyPr>
            <a:normAutofit/>
          </a:bodyPr>
          <a:lstStyle/>
          <a:p>
            <a:r>
              <a:rPr lang="ru-RU" sz="3600" b="1" i="1" dirty="0" smtClean="0">
                <a:solidFill>
                  <a:srgbClr val="FF0000"/>
                </a:solidFill>
                <a:latin typeface="+mn-lt"/>
              </a:rPr>
              <a:t>Опыт работы межведомственной команды </a:t>
            </a:r>
            <a:r>
              <a:rPr lang="ru-RU" sz="3600" b="1" i="1" dirty="0">
                <a:solidFill>
                  <a:srgbClr val="FF0000"/>
                </a:solidFill>
                <a:latin typeface="+mn-lt"/>
              </a:rPr>
              <a:t>по родительскому просвещению и образованию</a:t>
            </a:r>
            <a:r>
              <a:rPr lang="ru-RU" sz="3600" b="1" i="1" dirty="0" smtClean="0">
                <a:solidFill>
                  <a:srgbClr val="FF0000"/>
                </a:solidFill>
                <a:latin typeface="+mn-lt"/>
              </a:rPr>
              <a:t>  Добрянского муниципального района</a:t>
            </a:r>
            <a:endParaRPr lang="ru-RU" sz="3600" dirty="0">
              <a:solidFill>
                <a:srgbClr val="FF0000"/>
              </a:solidFill>
              <a:latin typeface="+mn-lt"/>
            </a:endParaRPr>
          </a:p>
        </p:txBody>
      </p:sp>
      <p:sp>
        <p:nvSpPr>
          <p:cNvPr id="3" name="TextBox 2"/>
          <p:cNvSpPr txBox="1"/>
          <p:nvPr/>
        </p:nvSpPr>
        <p:spPr>
          <a:xfrm>
            <a:off x="0" y="5856947"/>
            <a:ext cx="9144000" cy="369332"/>
          </a:xfrm>
          <a:prstGeom prst="rect">
            <a:avLst/>
          </a:prstGeom>
          <a:noFill/>
        </p:spPr>
        <p:txBody>
          <a:bodyPr wrap="square" rtlCol="0">
            <a:spAutoFit/>
          </a:bodyPr>
          <a:lstStyle/>
          <a:p>
            <a:pPr algn="ctr"/>
            <a:r>
              <a:rPr lang="ru-RU" b="1" dirty="0" smtClean="0"/>
              <a:t>2019 год</a:t>
            </a:r>
            <a:endParaRPr lang="ru-RU" i="1" dirty="0"/>
          </a:p>
        </p:txBody>
      </p:sp>
      <p:pic>
        <p:nvPicPr>
          <p:cNvPr id="1026" name="Picture 2" descr="герб Добрянки Пермск"/>
          <p:cNvPicPr>
            <a:picLocks noChangeAspect="1" noChangeArrowheads="1"/>
          </p:cNvPicPr>
          <p:nvPr/>
        </p:nvPicPr>
        <p:blipFill>
          <a:blip r:embed="rId3" cstate="print"/>
          <a:srcRect/>
          <a:stretch>
            <a:fillRect/>
          </a:stretch>
        </p:blipFill>
        <p:spPr bwMode="auto">
          <a:xfrm>
            <a:off x="428596" y="214290"/>
            <a:ext cx="1014300" cy="1562877"/>
          </a:xfrm>
          <a:prstGeom prst="rect">
            <a:avLst/>
          </a:prstGeom>
          <a:noFill/>
          <a:ln w="9525">
            <a:noFill/>
            <a:miter lim="800000"/>
            <a:headEnd/>
            <a:tailEnd/>
          </a:ln>
        </p:spPr>
      </p:pic>
      <p:sp>
        <p:nvSpPr>
          <p:cNvPr id="8" name="Прямоугольник 7"/>
          <p:cNvSpPr/>
          <p:nvPr/>
        </p:nvSpPr>
        <p:spPr>
          <a:xfrm>
            <a:off x="1835696" y="494716"/>
            <a:ext cx="6984819" cy="782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ru-RU" sz="2300" dirty="0" smtClean="0">
                <a:solidFill>
                  <a:schemeClr val="bg1"/>
                </a:solidFill>
              </a:rPr>
              <a:t> Региональный  проект </a:t>
            </a:r>
          </a:p>
          <a:p>
            <a:pPr algn="ctr"/>
            <a:r>
              <a:rPr lang="ru-RU" sz="2300" dirty="0" smtClean="0">
                <a:solidFill>
                  <a:schemeClr val="bg1"/>
                </a:solidFill>
              </a:rPr>
              <a:t>«Сохраним семью – сбережём Россию» </a:t>
            </a:r>
            <a:endParaRPr lang="ru-RU" sz="2300" dirty="0">
              <a:solidFill>
                <a:schemeClr val="bg1"/>
              </a:solidFill>
            </a:endParaRPr>
          </a:p>
        </p:txBody>
      </p:sp>
    </p:spTree>
    <p:extLst>
      <p:ext uri="{BB962C8B-B14F-4D97-AF65-F5344CB8AC3E}">
        <p14:creationId xmlns:p14="http://schemas.microsoft.com/office/powerpoint/2010/main" val="2619323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001156" cy="1025782"/>
          </a:xfrm>
        </p:spPr>
        <p:txBody>
          <a:bodyPr>
            <a:noAutofit/>
          </a:bodyPr>
          <a:lstStyle/>
          <a:p>
            <a:r>
              <a:rPr lang="ru-RU" sz="2200" b="1" dirty="0" smtClean="0">
                <a:solidFill>
                  <a:srgbClr val="FF0000"/>
                </a:solidFill>
                <a:latin typeface="+mn-lt"/>
                <a:cs typeface="Times New Roman" pitchFamily="18" charset="0"/>
              </a:rPr>
              <a:t>Оформление стендов, организация фотовыставок,  </a:t>
            </a:r>
            <a:br>
              <a:rPr lang="ru-RU" sz="2200" b="1" dirty="0" smtClean="0">
                <a:solidFill>
                  <a:srgbClr val="FF0000"/>
                </a:solidFill>
                <a:latin typeface="+mn-lt"/>
                <a:cs typeface="Times New Roman" pitchFamily="18" charset="0"/>
              </a:rPr>
            </a:br>
            <a:r>
              <a:rPr lang="ru-RU" sz="2200" b="1" dirty="0" smtClean="0">
                <a:solidFill>
                  <a:srgbClr val="FF0000"/>
                </a:solidFill>
                <a:latin typeface="+mn-lt"/>
                <a:cs typeface="Times New Roman" pitchFamily="18" charset="0"/>
              </a:rPr>
              <a:t>стенгазет, подготовка раздаточных материалов </a:t>
            </a:r>
            <a:br>
              <a:rPr lang="ru-RU" sz="2200" b="1" dirty="0" smtClean="0">
                <a:solidFill>
                  <a:srgbClr val="FF0000"/>
                </a:solidFill>
                <a:latin typeface="+mn-lt"/>
                <a:cs typeface="Times New Roman" pitchFamily="18" charset="0"/>
              </a:rPr>
            </a:br>
            <a:r>
              <a:rPr lang="ru-RU" sz="2200" b="1" dirty="0" smtClean="0">
                <a:solidFill>
                  <a:srgbClr val="FF0000"/>
                </a:solidFill>
                <a:latin typeface="+mn-lt"/>
                <a:cs typeface="Times New Roman" pitchFamily="18" charset="0"/>
              </a:rPr>
              <a:t>в образовательных учреждениях</a:t>
            </a:r>
            <a:endParaRPr lang="ru-RU" sz="2200" b="1" dirty="0">
              <a:solidFill>
                <a:srgbClr val="FF0000"/>
              </a:solidFill>
              <a:latin typeface="+mn-lt"/>
              <a:cs typeface="Times New Roman" pitchFamily="18" charset="0"/>
            </a:endParaRPr>
          </a:p>
        </p:txBody>
      </p:sp>
      <p:pic>
        <p:nvPicPr>
          <p:cNvPr id="6" name="Picture 2" descr="C:\Documents and Settings\User\Рабочий стол\Бачева Е.В-1\фото\стенд-2.jpg"/>
          <p:cNvPicPr>
            <a:picLocks noChangeAspect="1" noChangeArrowheads="1"/>
          </p:cNvPicPr>
          <p:nvPr/>
        </p:nvPicPr>
        <p:blipFill>
          <a:blip r:embed="rId3" cstate="print"/>
          <a:srcRect l="6367" t="14439" b="14806"/>
          <a:stretch>
            <a:fillRect/>
          </a:stretch>
        </p:blipFill>
        <p:spPr bwMode="auto">
          <a:xfrm>
            <a:off x="4286248" y="4000504"/>
            <a:ext cx="4554424" cy="2697512"/>
          </a:xfrm>
          <a:prstGeom prst="rect">
            <a:avLst/>
          </a:prstGeom>
          <a:noFill/>
        </p:spPr>
      </p:pic>
      <p:pic>
        <p:nvPicPr>
          <p:cNvPr id="7" name="Picture 1" descr="D:\АЛЕНКА\родительское образование\2018\отчет за квартал март\фотоотчет\мобильная библиотека для родителей.JPG"/>
          <p:cNvPicPr>
            <a:picLocks noChangeAspect="1" noChangeArrowheads="1"/>
          </p:cNvPicPr>
          <p:nvPr/>
        </p:nvPicPr>
        <p:blipFill>
          <a:blip r:embed="rId4" cstate="print"/>
          <a:srcRect/>
          <a:stretch>
            <a:fillRect/>
          </a:stretch>
        </p:blipFill>
        <p:spPr bwMode="auto">
          <a:xfrm>
            <a:off x="4429124" y="1214422"/>
            <a:ext cx="3768106" cy="2643206"/>
          </a:xfrm>
          <a:prstGeom prst="rect">
            <a:avLst/>
          </a:prstGeom>
          <a:noFill/>
        </p:spPr>
      </p:pic>
      <p:pic>
        <p:nvPicPr>
          <p:cNvPr id="11" name="Picture 3" descr="C:\Users\Близнецова\Desktop\OC5mRI13Ulw.jpg"/>
          <p:cNvPicPr>
            <a:picLocks noChangeAspect="1" noChangeArrowheads="1"/>
          </p:cNvPicPr>
          <p:nvPr/>
        </p:nvPicPr>
        <p:blipFill>
          <a:blip r:embed="rId5" cstate="print"/>
          <a:srcRect/>
          <a:stretch>
            <a:fillRect/>
          </a:stretch>
        </p:blipFill>
        <p:spPr bwMode="auto">
          <a:xfrm>
            <a:off x="500034" y="1571612"/>
            <a:ext cx="3571900" cy="2678925"/>
          </a:xfrm>
          <a:prstGeom prst="rect">
            <a:avLst/>
          </a:prstGeom>
          <a:noFill/>
        </p:spPr>
      </p:pic>
      <p:pic>
        <p:nvPicPr>
          <p:cNvPr id="12" name="Picture 3" descr="C:\Documents and Settings\User\Рабочий стол\Бачева Е.В\ноябрь\XTJRPmHgiSI.jpg"/>
          <p:cNvPicPr>
            <a:picLocks noChangeAspect="1" noChangeArrowheads="1"/>
          </p:cNvPicPr>
          <p:nvPr/>
        </p:nvPicPr>
        <p:blipFill>
          <a:blip r:embed="rId6" cstate="print"/>
          <a:srcRect/>
          <a:stretch>
            <a:fillRect/>
          </a:stretch>
        </p:blipFill>
        <p:spPr bwMode="auto">
          <a:xfrm>
            <a:off x="785786" y="4357694"/>
            <a:ext cx="2786082" cy="2264770"/>
          </a:xfrm>
          <a:prstGeom prst="rect">
            <a:avLst/>
          </a:prstGeom>
          <a:ln>
            <a:noFill/>
          </a:ln>
          <a:effectLst>
            <a:outerShdw blurRad="292100" dist="139700" dir="2700000" algn="tl" rotWithShape="0">
              <a:srgbClr val="333333">
                <a:alpha val="65000"/>
              </a:srgbClr>
            </a:outerShdw>
          </a:effectLst>
        </p:spPr>
      </p:pic>
      <p:pic>
        <p:nvPicPr>
          <p:cNvPr id="8" name="Picture 2" descr="герб Добрянки Пермск"/>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88" y="476250"/>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500948"/>
      </p:ext>
    </p:extLst>
  </p:cSld>
  <p:clrMapOvr>
    <a:masterClrMapping/>
  </p:clrMapOvr>
  <p:transition advTm="13026"/>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274638"/>
            <a:ext cx="8604250" cy="1143000"/>
          </a:xfrm>
        </p:spPr>
        <p:txBody>
          <a:bodyPr>
            <a:normAutofit fontScale="90000"/>
          </a:bodyPr>
          <a:lstStyle/>
          <a:p>
            <a:pPr>
              <a:defRPr/>
            </a:pPr>
            <a:r>
              <a:rPr lang="ru-RU" sz="4000" b="1" dirty="0" smtClean="0">
                <a:solidFill>
                  <a:srgbClr val="FF0000"/>
                </a:solidFill>
                <a:latin typeface="+mn-lt"/>
              </a:rPr>
              <a:t>Акция «Отцами славится Россия» в детских садах</a:t>
            </a:r>
            <a:r>
              <a:rPr lang="ru-RU" dirty="0" smtClean="0"/>
              <a:t/>
            </a:r>
            <a:br>
              <a:rPr lang="ru-RU" dirty="0" smtClean="0"/>
            </a:br>
            <a:endParaRPr lang="ru-RU" dirty="0"/>
          </a:p>
        </p:txBody>
      </p:sp>
      <p:pic>
        <p:nvPicPr>
          <p:cNvPr id="20483" name="Рисунок 2" descr="C:\Users\Томара\Desktop\Акция Отцами славится Россия 25.02.19 год\Гр. 7\20190225_153241.jpg"/>
          <p:cNvPicPr>
            <a:picLocks noChangeAspect="1" noChangeArrowheads="1"/>
          </p:cNvPicPr>
          <p:nvPr/>
        </p:nvPicPr>
        <p:blipFill>
          <a:blip r:embed="rId3" cstate="print">
            <a:extLst>
              <a:ext uri="{28A0092B-C50C-407E-A947-70E740481C1C}">
                <a14:useLocalDpi xmlns:a14="http://schemas.microsoft.com/office/drawing/2010/main" val="0"/>
              </a:ext>
            </a:extLst>
          </a:blip>
          <a:srcRect b="16016"/>
          <a:stretch>
            <a:fillRect/>
          </a:stretch>
        </p:blipFill>
        <p:spPr bwMode="auto">
          <a:xfrm>
            <a:off x="250825" y="981075"/>
            <a:ext cx="208915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Рисунок 3" descr="C:\Users\Оля\Desktop\Новая папка\20190222_0754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1268413"/>
            <a:ext cx="61198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Рисунок 4" descr="C:\Users\Томара\Desktop\фото\IMG_20190228_1758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463" y="4508500"/>
            <a:ext cx="410368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Рисунок 5" descr="DSC0988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9925" y="836613"/>
            <a:ext cx="1874838"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Рисунок 6" descr="C:\Users\Томара\Desktop\Акция Отцами славится Россия 25.02.19 год\Гр 10\SAM_1414.JPG"/>
          <p:cNvPicPr>
            <a:picLocks noChangeAspect="1" noChangeArrowheads="1"/>
          </p:cNvPicPr>
          <p:nvPr/>
        </p:nvPicPr>
        <p:blipFill>
          <a:blip r:embed="rId7" cstate="print">
            <a:extLst>
              <a:ext uri="{28A0092B-C50C-407E-A947-70E740481C1C}">
                <a14:useLocalDpi xmlns:a14="http://schemas.microsoft.com/office/drawing/2010/main" val="0"/>
              </a:ext>
            </a:extLst>
          </a:blip>
          <a:srcRect b="9348"/>
          <a:stretch>
            <a:fillRect/>
          </a:stretch>
        </p:blipFill>
        <p:spPr bwMode="auto">
          <a:xfrm>
            <a:off x="323850" y="4221163"/>
            <a:ext cx="40322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descr="герб Добрянки Пермск"/>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388" y="0"/>
            <a:ext cx="5429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682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87450" y="333375"/>
            <a:ext cx="7437438" cy="1143000"/>
          </a:xfrm>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a:normAutofit fontScale="90000"/>
          </a:bodyPr>
          <a:lstStyle/>
          <a:p>
            <a:pPr eaLnBrk="1" hangingPunct="1">
              <a:defRPr/>
            </a:pPr>
            <a:r>
              <a:rPr lang="ru-RU" sz="3200" b="1" dirty="0" smtClean="0">
                <a:solidFill>
                  <a:srgbClr val="FF0000"/>
                </a:solidFill>
              </a:rPr>
              <a:t>ДОБРЯНСКИЕ СЕМЬИ ПОБЫВАЛИ НА КРАЕВОМ ФОРУМЕ ОТЦОВ</a:t>
            </a:r>
            <a:r>
              <a:rPr lang="ru-RU" dirty="0" smtClean="0">
                <a:solidFill>
                  <a:srgbClr val="FF0000"/>
                </a:solidFill>
              </a:rPr>
              <a:t/>
            </a:r>
            <a:br>
              <a:rPr lang="ru-RU" dirty="0" smtClean="0">
                <a:solidFill>
                  <a:srgbClr val="FF0000"/>
                </a:solidFill>
              </a:rPr>
            </a:br>
            <a:endParaRPr lang="ru-RU" dirty="0">
              <a:solidFill>
                <a:srgbClr val="FF0000"/>
              </a:solidFill>
            </a:endParaRPr>
          </a:p>
        </p:txBody>
      </p:sp>
      <p:pic>
        <p:nvPicPr>
          <p:cNvPr id="32771" name="Picture 5" descr="C:\Users\Близнецова\Desktop\Родительский актив\Форум отцов в Кунгуре\7Y4ZxIogWzI.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827088" y="1268413"/>
            <a:ext cx="3751262" cy="2813050"/>
          </a:xfrm>
          <a:noFill/>
        </p:spPr>
      </p:pic>
      <p:pic>
        <p:nvPicPr>
          <p:cNvPr id="32772" name="Picture 6" descr="C:\Users\Близнецова\Desktop\Родительский актив\Форум отцов в Кунгуре\olfiXzLa5mQ.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1628775"/>
            <a:ext cx="37496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7" descr="C:\Users\Близнецова\Desktop\Родительский актив\Форум отцов в Кунгуре\6vnfzO0wz3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4149725"/>
            <a:ext cx="374491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герб Добрянки Пермс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88" y="0"/>
            <a:ext cx="75247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65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765175"/>
            <a:ext cx="8497887" cy="1368425"/>
          </a:xfrm>
        </p:spPr>
        <p:txBody>
          <a:bodyPr>
            <a:normAutofit fontScale="90000"/>
          </a:bodyPr>
          <a:lstStyle/>
          <a:p>
            <a:pPr>
              <a:defRPr/>
            </a:pPr>
            <a:r>
              <a:rPr lang="ru-RU" sz="3600" b="1" dirty="0" smtClean="0">
                <a:solidFill>
                  <a:srgbClr val="FF0000"/>
                </a:solidFill>
                <a:latin typeface="+mn-lt"/>
              </a:rPr>
              <a:t>Выпуск родителями МАДОУ ЦРР «ДДС № 16 «Березка» газет «Здоровей-ка» и «Радуга детства»</a:t>
            </a:r>
            <a:r>
              <a:rPr lang="ru-RU" dirty="0" smtClean="0"/>
              <a:t/>
            </a:r>
            <a:br>
              <a:rPr lang="ru-RU" dirty="0" smtClean="0"/>
            </a:br>
            <a:r>
              <a:rPr lang="ru-RU" dirty="0" smtClean="0"/>
              <a:t/>
            </a:r>
            <a:br>
              <a:rPr lang="ru-RU" dirty="0" smtClean="0"/>
            </a:br>
            <a:endParaRPr lang="ru-RU" dirty="0"/>
          </a:p>
        </p:txBody>
      </p:sp>
      <p:pic>
        <p:nvPicPr>
          <p:cNvPr id="22531" name="Рисунок 3"/>
          <p:cNvPicPr>
            <a:picLocks noChangeAspect="1" noChangeArrowheads="1"/>
          </p:cNvPicPr>
          <p:nvPr/>
        </p:nvPicPr>
        <p:blipFill>
          <a:blip r:embed="rId3" cstate="print">
            <a:extLst>
              <a:ext uri="{28A0092B-C50C-407E-A947-70E740481C1C}">
                <a14:useLocalDpi xmlns:a14="http://schemas.microsoft.com/office/drawing/2010/main" val="0"/>
              </a:ext>
            </a:extLst>
          </a:blip>
          <a:srcRect l="18123" t="20013" r="47171" b="23743"/>
          <a:stretch>
            <a:fillRect/>
          </a:stretch>
        </p:blipFill>
        <p:spPr bwMode="auto">
          <a:xfrm>
            <a:off x="5956300" y="2133600"/>
            <a:ext cx="31877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Рисунок 4"/>
          <p:cNvPicPr>
            <a:picLocks noChangeAspect="1" noChangeArrowheads="1"/>
          </p:cNvPicPr>
          <p:nvPr/>
        </p:nvPicPr>
        <p:blipFill>
          <a:blip r:embed="rId4" cstate="print">
            <a:extLst>
              <a:ext uri="{28A0092B-C50C-407E-A947-70E740481C1C}">
                <a14:useLocalDpi xmlns:a14="http://schemas.microsoft.com/office/drawing/2010/main" val="0"/>
              </a:ext>
            </a:extLst>
          </a:blip>
          <a:srcRect l="18877" t="18221" r="46156" b="24464"/>
          <a:stretch>
            <a:fillRect/>
          </a:stretch>
        </p:blipFill>
        <p:spPr bwMode="auto">
          <a:xfrm>
            <a:off x="2700338" y="1628775"/>
            <a:ext cx="3838575"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Рисунок 2"/>
          <p:cNvPicPr>
            <a:picLocks noChangeAspect="1" noChangeArrowheads="1"/>
          </p:cNvPicPr>
          <p:nvPr/>
        </p:nvPicPr>
        <p:blipFill>
          <a:blip r:embed="rId5" cstate="print">
            <a:extLst>
              <a:ext uri="{28A0092B-C50C-407E-A947-70E740481C1C}">
                <a14:useLocalDpi xmlns:a14="http://schemas.microsoft.com/office/drawing/2010/main" val="0"/>
              </a:ext>
            </a:extLst>
          </a:blip>
          <a:srcRect l="17717" t="14616" r="46156" b="29312"/>
          <a:stretch>
            <a:fillRect/>
          </a:stretch>
        </p:blipFill>
        <p:spPr bwMode="auto">
          <a:xfrm>
            <a:off x="0" y="1844675"/>
            <a:ext cx="3203575"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герб Добрянки Пермс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692150"/>
            <a:ext cx="5445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80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274638"/>
            <a:ext cx="8229600" cy="1354137"/>
          </a:xfrm>
        </p:spPr>
        <p:txBody>
          <a:bodyPr>
            <a:normAutofit fontScale="90000"/>
          </a:bodyPr>
          <a:lstStyle/>
          <a:p>
            <a:pPr>
              <a:defRPr/>
            </a:pPr>
            <a:r>
              <a:rPr lang="ru-RU" sz="3600" b="1" dirty="0" smtClean="0">
                <a:solidFill>
                  <a:srgbClr val="FF0000"/>
                </a:solidFill>
                <a:latin typeface="+mn-lt"/>
              </a:rPr>
              <a:t>В рамках «Недели семьи» были проведены  уроки  родительской любви по теме:   </a:t>
            </a:r>
            <a:br>
              <a:rPr lang="ru-RU" sz="3600" b="1" dirty="0" smtClean="0">
                <a:solidFill>
                  <a:srgbClr val="FF0000"/>
                </a:solidFill>
                <a:latin typeface="+mn-lt"/>
              </a:rPr>
            </a:br>
            <a:r>
              <a:rPr lang="ru-RU" sz="3600" b="1" dirty="0" smtClean="0">
                <a:solidFill>
                  <a:srgbClr val="FF0000"/>
                </a:solidFill>
                <a:latin typeface="+mn-lt"/>
              </a:rPr>
              <a:t>«Как сделать ребёнка счастливым» </a:t>
            </a:r>
            <a:r>
              <a:rPr lang="ru-RU" sz="3600" dirty="0" smtClean="0"/>
              <a:t/>
            </a:r>
            <a:br>
              <a:rPr lang="ru-RU" sz="3600" dirty="0" smtClean="0"/>
            </a:br>
            <a:endParaRPr lang="ru-RU" sz="3600" b="1" dirty="0" smtClean="0">
              <a:solidFill>
                <a:srgbClr val="002060"/>
              </a:solidFill>
            </a:endParaRPr>
          </a:p>
        </p:txBody>
      </p:sp>
      <p:pic>
        <p:nvPicPr>
          <p:cNvPr id="24579" name="Содержимое 5" descr="F:\Лёлькины документы ВСЕ\мой фотоальбом\РАБОТА - ФОТО\Урок родит любви 4.04.2019\DSCN8093 - копия.JPG"/>
          <p:cNvPicPr>
            <a:picLocks noGrp="1"/>
          </p:cNvPicPr>
          <p:nvPr>
            <p:ph sz="half" idx="1"/>
          </p:nvPr>
        </p:nvPicPr>
        <p:blipFill>
          <a:blip r:embed="rId3" cstate="print">
            <a:extLst>
              <a:ext uri="{28A0092B-C50C-407E-A947-70E740481C1C}">
                <a14:useLocalDpi xmlns:a14="http://schemas.microsoft.com/office/drawing/2010/main" val="0"/>
              </a:ext>
            </a:extLst>
          </a:blip>
          <a:srcRect t="12778" b="7500"/>
          <a:stretch>
            <a:fillRect/>
          </a:stretch>
        </p:blipFill>
        <p:spPr>
          <a:xfrm>
            <a:off x="468313" y="1628775"/>
            <a:ext cx="3671887" cy="2327275"/>
          </a:xfrm>
        </p:spPr>
      </p:pic>
      <p:pic>
        <p:nvPicPr>
          <p:cNvPr id="24580" name="Содержимое 7" descr="C:\Users\Томара\Desktop\Новая папка\IMG_20190405_173830.jpg"/>
          <p:cNvPicPr>
            <a:picLocks noGrp="1"/>
          </p:cNvPicPr>
          <p:nvPr>
            <p:ph sz="half" idx="2"/>
          </p:nvPr>
        </p:nvPicPr>
        <p:blipFill>
          <a:blip r:embed="rId4" cstate="print">
            <a:extLst>
              <a:ext uri="{28A0092B-C50C-407E-A947-70E740481C1C}">
                <a14:useLocalDpi xmlns:a14="http://schemas.microsoft.com/office/drawing/2010/main" val="0"/>
              </a:ext>
            </a:extLst>
          </a:blip>
          <a:srcRect t="14909"/>
          <a:stretch>
            <a:fillRect/>
          </a:stretch>
        </p:blipFill>
        <p:spPr>
          <a:xfrm>
            <a:off x="4140200" y="2349500"/>
            <a:ext cx="4464050" cy="3233738"/>
          </a:xfrm>
        </p:spPr>
      </p:pic>
      <p:pic>
        <p:nvPicPr>
          <p:cNvPr id="24581" name="Рисунок 8" descr="C:\Users\Томара\Desktop\Новая папка\IMG_20190405_174741_BURST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275" y="4221163"/>
            <a:ext cx="44640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descr="герб Добрянки Пермс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476250"/>
            <a:ext cx="5429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18243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49762" y="1432751"/>
            <a:ext cx="2867102" cy="1067949"/>
          </a:xfrm>
          <a:prstGeom prst="rect">
            <a:avLst/>
          </a:prstGeom>
        </p:spPr>
        <p:txBody>
          <a:bodyPr spcFirstLastPara="1" vert="horz" wrap="square" lIns="91425" tIns="91425" rIns="91425" bIns="91425" rtlCol="0" anchor="t" anchorCtr="0">
            <a:noAutofit/>
          </a:bodyPr>
          <a:lstStyle/>
          <a:p>
            <a:r>
              <a:rPr lang="ru-RU" b="1" dirty="0" smtClean="0"/>
              <a:t> </a:t>
            </a:r>
            <a:endParaRPr b="1" dirty="0"/>
          </a:p>
        </p:txBody>
      </p:sp>
      <p:sp>
        <p:nvSpPr>
          <p:cNvPr id="107" name="Google Shape;107;p16"/>
          <p:cNvSpPr txBox="1">
            <a:spLocks noGrp="1"/>
          </p:cNvSpPr>
          <p:nvPr>
            <p:ph type="sldNum" idx="12"/>
          </p:nvPr>
        </p:nvSpPr>
        <p:spPr>
          <a:xfrm>
            <a:off x="8409963" y="5555330"/>
            <a:ext cx="548700" cy="393600"/>
          </a:xfrm>
          <a:prstGeom prst="rect">
            <a:avLst/>
          </a:prstGeom>
        </p:spPr>
        <p:txBody>
          <a:bodyPr spcFirstLastPara="1" vert="horz" wrap="square" lIns="91425" tIns="91425" rIns="91425" bIns="91425"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srgbClr val="2F2B2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200" b="0" i="0" u="none" strike="noStrike" kern="1200" cap="none" spc="0" normalizeH="0" baseline="0" noProof="0">
              <a:ln>
                <a:noFill/>
              </a:ln>
              <a:solidFill>
                <a:srgbClr val="2F2B20">
                  <a:tint val="75000"/>
                </a:srgbClr>
              </a:solidFill>
              <a:effectLst/>
              <a:uLnTx/>
              <a:uFillTx/>
              <a:latin typeface="Calibri"/>
              <a:ea typeface="+mn-ea"/>
              <a:cs typeface="+mn-cs"/>
            </a:endParaRPr>
          </a:p>
        </p:txBody>
      </p:sp>
      <p:sp>
        <p:nvSpPr>
          <p:cNvPr id="12" name="Прямоугольник 11"/>
          <p:cNvSpPr/>
          <p:nvPr/>
        </p:nvSpPr>
        <p:spPr>
          <a:xfrm>
            <a:off x="135922" y="3957378"/>
            <a:ext cx="2250624" cy="3755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2F2B20"/>
                </a:solidFill>
                <a:effectLst/>
                <a:uLnTx/>
                <a:uFillTx/>
                <a:latin typeface="Calibri"/>
                <a:ea typeface="+mn-ea"/>
                <a:cs typeface="+mn-cs"/>
              </a:rPr>
              <a:t> </a:t>
            </a:r>
            <a:endParaRPr kumimoji="0" lang="ru-RU" sz="1800" b="1" i="0" u="none" strike="noStrike" kern="1200" cap="none" spc="0" normalizeH="0" baseline="0" noProof="0" dirty="0">
              <a:ln>
                <a:noFill/>
              </a:ln>
              <a:solidFill>
                <a:srgbClr val="2F2B20"/>
              </a:solidFill>
              <a:effectLst/>
              <a:uLnTx/>
              <a:uFillTx/>
              <a:latin typeface="Calibri"/>
              <a:ea typeface="Calibri"/>
              <a:cs typeface="Times New Roman"/>
            </a:endParaRPr>
          </a:p>
        </p:txBody>
      </p:sp>
      <p:sp>
        <p:nvSpPr>
          <p:cNvPr id="16" name="Google Shape;205;p28"/>
          <p:cNvSpPr txBox="1">
            <a:spLocks/>
          </p:cNvSpPr>
          <p:nvPr/>
        </p:nvSpPr>
        <p:spPr>
          <a:xfrm>
            <a:off x="2710707" y="3458429"/>
            <a:ext cx="6428366" cy="3138908"/>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5000"/>
              </a:lnSpc>
            </a:pPr>
            <a:r>
              <a:rPr lang="ru-RU" sz="2000" b="1" dirty="0" smtClean="0">
                <a:latin typeface="Times New Roman" pitchFamily="18" charset="0"/>
                <a:ea typeface="Calibri" panose="020F0502020204030204" pitchFamily="34" charset="0"/>
                <a:cs typeface="Times New Roman" pitchFamily="18" charset="0"/>
              </a:rPr>
              <a:t>Задачи районного родительского комитета:</a:t>
            </a:r>
          </a:p>
          <a:p>
            <a:pPr>
              <a:lnSpc>
                <a:spcPct val="115000"/>
              </a:lnSpc>
              <a:buFontTx/>
              <a:buChar char="-"/>
            </a:pPr>
            <a:r>
              <a:rPr lang="ru-RU" sz="1600" b="1" dirty="0" smtClean="0">
                <a:latin typeface="Times New Roman" pitchFamily="18" charset="0"/>
                <a:cs typeface="Times New Roman" pitchFamily="18" charset="0"/>
              </a:rPr>
              <a:t> реализация основных принципов государственно-общественного управления системой образования района;</a:t>
            </a:r>
          </a:p>
          <a:p>
            <a:pPr>
              <a:lnSpc>
                <a:spcPct val="115000"/>
              </a:lnSpc>
              <a:buFontTx/>
              <a:buChar char="-"/>
            </a:pPr>
            <a:r>
              <a:rPr lang="ru-RU" sz="1600" b="1" dirty="0" smtClean="0">
                <a:latin typeface="Times New Roman" pitchFamily="18" charset="0"/>
                <a:cs typeface="Times New Roman" pitchFamily="18" charset="0"/>
              </a:rPr>
              <a:t>формированию правового пространства, обеспечивающего защиту прав и интересов детей и родителей (лиц, их замещающих) в образовательном процессе, а также образовательных учреждениях;</a:t>
            </a:r>
            <a:endParaRPr lang="ru-RU" sz="1600" b="1" dirty="0" smtClean="0">
              <a:latin typeface="Times New Roman" pitchFamily="18" charset="0"/>
              <a:ea typeface="Calibri" panose="020F0502020204030204" pitchFamily="34" charset="0"/>
              <a:cs typeface="Times New Roman" pitchFamily="18" charset="0"/>
            </a:endParaRPr>
          </a:p>
          <a:p>
            <a:pPr>
              <a:lnSpc>
                <a:spcPct val="115000"/>
              </a:lnSpc>
            </a:pPr>
            <a:r>
              <a:rPr lang="ru-RU" sz="1600" b="1" dirty="0" smtClean="0">
                <a:latin typeface="Times New Roman" pitchFamily="18" charset="0"/>
                <a:ea typeface="Calibri" panose="020F0502020204030204" pitchFamily="34" charset="0"/>
                <a:cs typeface="Times New Roman" pitchFamily="18" charset="0"/>
              </a:rPr>
              <a:t>- участие в разработке и реализация стратегии развития системы образования в районе;</a:t>
            </a:r>
          </a:p>
          <a:p>
            <a:pPr>
              <a:lnSpc>
                <a:spcPct val="115000"/>
              </a:lnSpc>
            </a:pPr>
            <a:r>
              <a:rPr lang="ru-RU" sz="1600" b="1" dirty="0" smtClean="0">
                <a:latin typeface="Times New Roman" pitchFamily="18" charset="0"/>
                <a:ea typeface="Calibri" panose="020F0502020204030204" pitchFamily="34" charset="0"/>
                <a:cs typeface="Times New Roman" pitchFamily="18" charset="0"/>
              </a:rPr>
              <a:t>- организации родительского всеобуча;</a:t>
            </a:r>
          </a:p>
          <a:p>
            <a:pPr>
              <a:lnSpc>
                <a:spcPct val="115000"/>
              </a:lnSpc>
              <a:buFontTx/>
              <a:buChar char="-"/>
            </a:pPr>
            <a:r>
              <a:rPr lang="ru-RU" sz="1600" b="1" dirty="0" smtClean="0">
                <a:latin typeface="Times New Roman" pitchFamily="18" charset="0"/>
                <a:ea typeface="Calibri" panose="020F0502020204030204" pitchFamily="34" charset="0"/>
                <a:cs typeface="Times New Roman" pitchFamily="18" charset="0"/>
              </a:rPr>
              <a:t> сплочение родительской общественности;</a:t>
            </a:r>
          </a:p>
          <a:p>
            <a:pPr>
              <a:lnSpc>
                <a:spcPct val="115000"/>
              </a:lnSpc>
              <a:buFontTx/>
              <a:buChar char="-"/>
            </a:pPr>
            <a:r>
              <a:rPr lang="ru-RU" sz="1600" b="1" dirty="0" smtClean="0">
                <a:latin typeface="Times New Roman" pitchFamily="18" charset="0"/>
                <a:ea typeface="Calibri" panose="020F0502020204030204" pitchFamily="34" charset="0"/>
                <a:cs typeface="Times New Roman" pitchFamily="18" charset="0"/>
              </a:rPr>
              <a:t> сохранении традиций каждого учреждения.</a:t>
            </a:r>
          </a:p>
          <a:p>
            <a:pPr marL="449263" marR="0" lvl="0" indent="0" algn="l" defTabSz="914400" rtl="0" eaLnBrk="1" fontAlgn="auto" latinLnBrk="0" hangingPunct="1">
              <a:lnSpc>
                <a:spcPct val="100000"/>
              </a:lnSpc>
              <a:spcBef>
                <a:spcPts val="0"/>
              </a:spcBef>
              <a:spcAft>
                <a:spcPts val="0"/>
              </a:spcAft>
              <a:buClr>
                <a:srgbClr val="2F2B20"/>
              </a:buClr>
              <a:buSzPts val="1100"/>
              <a:buFont typeface="Arial"/>
              <a:buNone/>
              <a:tabLst/>
              <a:defRPr/>
            </a:pPr>
            <a:r>
              <a:rPr kumimoji="0" lang="ru-RU" sz="2500" b="1" i="0" u="none" strike="noStrike" kern="1200" cap="none" spc="0" normalizeH="0" baseline="0" noProof="0" dirty="0" smtClean="0">
                <a:ln>
                  <a:noFill/>
                </a:ln>
                <a:solidFill>
                  <a:srgbClr val="000000"/>
                </a:solidFill>
                <a:effectLst/>
                <a:highlight>
                  <a:srgbClr val="BDECE5"/>
                </a:highlight>
                <a:uLnTx/>
                <a:uFillTx/>
                <a:latin typeface="Arial"/>
                <a:cs typeface="Arial"/>
                <a:sym typeface="Arial"/>
              </a:rPr>
              <a:t> </a:t>
            </a:r>
          </a:p>
          <a:p>
            <a:pPr marL="449263" marR="0" lvl="0" indent="0" algn="l" defTabSz="914400" rtl="0" eaLnBrk="1" fontAlgn="auto" latinLnBrk="0" hangingPunct="1">
              <a:lnSpc>
                <a:spcPct val="100000"/>
              </a:lnSpc>
              <a:spcBef>
                <a:spcPts val="0"/>
              </a:spcBef>
              <a:spcAft>
                <a:spcPts val="0"/>
              </a:spcAft>
              <a:buClr>
                <a:srgbClr val="2F2B20"/>
              </a:buClr>
              <a:buSzPts val="1100"/>
              <a:buFont typeface="Arial"/>
              <a:buNone/>
              <a:tabLst/>
              <a:defRPr/>
            </a:pPr>
            <a:endParaRPr kumimoji="0" lang="ru-RU" sz="2500" b="1" i="0" u="none" strike="noStrike" kern="1200" cap="none" spc="0" normalizeH="0" baseline="0" noProof="0" dirty="0">
              <a:ln>
                <a:noFill/>
              </a:ln>
              <a:solidFill>
                <a:srgbClr val="000000"/>
              </a:solidFill>
              <a:effectLst/>
              <a:highlight>
                <a:srgbClr val="BDECE5"/>
              </a:highlight>
              <a:uLnTx/>
              <a:uFillTx/>
              <a:latin typeface="Arial"/>
              <a:cs typeface="Arial"/>
              <a:sym typeface="Arial"/>
            </a:endParaRPr>
          </a:p>
        </p:txBody>
      </p:sp>
      <p:sp>
        <p:nvSpPr>
          <p:cNvPr id="17" name="Google Shape;206;p28"/>
          <p:cNvSpPr txBox="1">
            <a:spLocks/>
          </p:cNvSpPr>
          <p:nvPr/>
        </p:nvSpPr>
        <p:spPr>
          <a:xfrm>
            <a:off x="3763830" y="2882499"/>
            <a:ext cx="3010720" cy="1512765"/>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F2B20"/>
              </a:buClr>
              <a:buSzPts val="1100"/>
              <a:buFont typeface="Arial"/>
              <a:buNone/>
              <a:tabLst/>
              <a:defRPr/>
            </a:pPr>
            <a:r>
              <a:rPr kumimoji="0" lang="ru-RU" sz="1400" b="1" i="0" u="none" strike="noStrike" kern="1200" cap="none" spc="0" normalizeH="0" baseline="0" noProof="0" dirty="0" smtClean="0">
                <a:ln>
                  <a:noFill/>
                </a:ln>
                <a:solidFill>
                  <a:srgbClr val="000000"/>
                </a:solidFill>
                <a:effectLst/>
                <a:highlight>
                  <a:srgbClr val="BDECE5"/>
                </a:highlight>
                <a:uLnTx/>
                <a:uFillTx/>
                <a:latin typeface="Arial"/>
                <a:cs typeface="Arial"/>
                <a:sym typeface="Arial"/>
              </a:rPr>
              <a:t> </a:t>
            </a:r>
            <a:endParaRPr kumimoji="0" lang="ru-RU" sz="1400" b="1" i="0" u="none" strike="noStrike" kern="1200" cap="none" spc="0" normalizeH="0" baseline="0" noProof="0" dirty="0">
              <a:ln>
                <a:noFill/>
              </a:ln>
              <a:solidFill>
                <a:srgbClr val="000000"/>
              </a:solidFill>
              <a:effectLst/>
              <a:highlight>
                <a:srgbClr val="BDECE5"/>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2F2B20"/>
              </a:buClr>
              <a:buSzPts val="1100"/>
              <a:buFont typeface="Arial"/>
              <a:buNone/>
              <a:tabLst/>
              <a:defRPr/>
            </a:pPr>
            <a:r>
              <a:rPr kumimoji="0" lang="ru-RU" sz="1200" b="0" i="0" u="none" strike="noStrike" kern="1200" cap="none" spc="0" normalizeH="0" baseline="0" noProof="0" dirty="0" smtClean="0">
                <a:ln>
                  <a:noFill/>
                </a:ln>
                <a:solidFill>
                  <a:srgbClr val="000000"/>
                </a:solidFill>
                <a:effectLst/>
                <a:uLnTx/>
                <a:uFillTx/>
                <a:latin typeface="Arial"/>
                <a:cs typeface="Arial"/>
                <a:sym typeface="Arial"/>
              </a:rPr>
              <a:t> </a:t>
            </a:r>
            <a:endParaRPr kumimoji="0" lang="ru-RU" sz="12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9" name="Google Shape;208;p28"/>
          <p:cNvSpPr txBox="1">
            <a:spLocks/>
          </p:cNvSpPr>
          <p:nvPr/>
        </p:nvSpPr>
        <p:spPr>
          <a:xfrm>
            <a:off x="2571737" y="1921052"/>
            <a:ext cx="6429420" cy="1431094"/>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00000"/>
              </a:lnSpc>
              <a:spcBef>
                <a:spcPts val="0"/>
              </a:spcBef>
              <a:spcAft>
                <a:spcPts val="0"/>
              </a:spcAft>
              <a:buClr>
                <a:srgbClr val="2F2B20"/>
              </a:buClr>
              <a:buSzPts val="1100"/>
              <a:buFont typeface="Arial"/>
              <a:buNone/>
              <a:tabLst/>
              <a:defRPr/>
            </a:pPr>
            <a:endParaRPr kumimoji="0" lang="ru-RU" sz="2000" b="1" i="0" u="none" strike="noStrike" kern="1200" cap="none" spc="0" normalizeH="0" baseline="0" noProof="0" dirty="0" smtClean="0">
              <a:ln>
                <a:noFill/>
              </a:ln>
              <a:solidFill>
                <a:srgbClr val="000000"/>
              </a:solidFill>
              <a:effectLst/>
              <a:uLnTx/>
              <a:uFillTx/>
              <a:latin typeface="Georgia" pitchFamily="18" charset="0"/>
              <a:sym typeface="Arial"/>
            </a:endParaRPr>
          </a:p>
          <a:p>
            <a:pPr marL="0" marR="0" lvl="0" indent="0" defTabSz="914400" rtl="0" eaLnBrk="1" fontAlgn="auto" latinLnBrk="0" hangingPunct="1">
              <a:lnSpc>
                <a:spcPct val="100000"/>
              </a:lnSpc>
              <a:spcBef>
                <a:spcPts val="0"/>
              </a:spcBef>
              <a:spcAft>
                <a:spcPts val="0"/>
              </a:spcAft>
              <a:buClr>
                <a:srgbClr val="2F2B20"/>
              </a:buClr>
              <a:buSzPts val="1100"/>
              <a:buFont typeface="Arial"/>
              <a:buNone/>
              <a:tabLst/>
              <a:defRPr/>
            </a:pPr>
            <a:r>
              <a:rPr kumimoji="0" lang="ru-RU" sz="2000" b="1" i="0" u="none" strike="noStrike" kern="1200" cap="none" spc="0" normalizeH="0" baseline="0" noProof="0" dirty="0" smtClean="0">
                <a:ln>
                  <a:noFill/>
                </a:ln>
                <a:solidFill>
                  <a:schemeClr val="tx1"/>
                </a:solidFill>
                <a:effectLst/>
                <a:uLnTx/>
                <a:uFillTx/>
                <a:latin typeface="Georgia" pitchFamily="18" charset="0"/>
                <a:sym typeface="Arial"/>
              </a:rPr>
              <a:t>Председатель</a:t>
            </a:r>
            <a:r>
              <a:rPr kumimoji="0" lang="ru-RU" sz="2000" b="0" i="0" u="none" strike="noStrike" kern="1200" cap="none" spc="0" normalizeH="0" baseline="0" noProof="0" dirty="0" smtClean="0">
                <a:ln>
                  <a:noFill/>
                </a:ln>
                <a:solidFill>
                  <a:schemeClr val="tx1"/>
                </a:solidFill>
                <a:effectLst/>
                <a:uLnTx/>
                <a:uFillTx/>
                <a:latin typeface="Georgia" pitchFamily="18" charset="0"/>
                <a:sym typeface="Arial"/>
              </a:rPr>
              <a:t> </a:t>
            </a:r>
          </a:p>
          <a:p>
            <a:pPr marL="0" marR="0" lvl="0" indent="0" defTabSz="914400" rtl="0" eaLnBrk="1" fontAlgn="auto" latinLnBrk="0" hangingPunct="1">
              <a:lnSpc>
                <a:spcPct val="100000"/>
              </a:lnSpc>
              <a:spcBef>
                <a:spcPts val="0"/>
              </a:spcBef>
              <a:spcAft>
                <a:spcPts val="0"/>
              </a:spcAft>
              <a:buClr>
                <a:srgbClr val="2F2B20"/>
              </a:buClr>
              <a:buSzPts val="1100"/>
              <a:buFont typeface="Arial"/>
              <a:buNone/>
              <a:tabLst/>
              <a:defRPr/>
            </a:pPr>
            <a:r>
              <a:rPr kumimoji="0" lang="ru-RU" sz="2500" b="1" i="1" u="none" strike="noStrike" kern="1200" cap="none" spc="0" normalizeH="0" baseline="0" noProof="0" dirty="0" smtClean="0">
                <a:ln>
                  <a:noFill/>
                </a:ln>
                <a:solidFill>
                  <a:schemeClr val="tx1"/>
                </a:solidFill>
                <a:effectLst/>
                <a:uLnTx/>
                <a:uFillTx/>
                <a:latin typeface="Georgia" pitchFamily="18" charset="0"/>
                <a:sym typeface="Arial"/>
              </a:rPr>
              <a:t>Дружинин Валерий Александрович</a:t>
            </a:r>
            <a:endParaRPr kumimoji="0" lang="ru-RU" sz="2500" b="1" i="1" u="none" strike="noStrike" kern="1200" cap="none" spc="0" normalizeH="0" baseline="0" noProof="0" dirty="0">
              <a:ln>
                <a:noFill/>
              </a:ln>
              <a:solidFill>
                <a:schemeClr val="tx1"/>
              </a:solidFill>
              <a:effectLst/>
              <a:uLnTx/>
              <a:uFillTx/>
              <a:latin typeface="Georgia" pitchFamily="18" charset="0"/>
              <a:sym typeface="Arial"/>
            </a:endParaRPr>
          </a:p>
        </p:txBody>
      </p:sp>
      <p:sp>
        <p:nvSpPr>
          <p:cNvPr id="20" name="Google Shape;209;p28"/>
          <p:cNvSpPr txBox="1">
            <a:spLocks/>
          </p:cNvSpPr>
          <p:nvPr/>
        </p:nvSpPr>
        <p:spPr>
          <a:xfrm>
            <a:off x="2827192" y="515706"/>
            <a:ext cx="3947358" cy="917046"/>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F2B20"/>
              </a:buClr>
              <a:buSzPts val="1100"/>
              <a:buFont typeface="Arial"/>
              <a:buNone/>
              <a:tabLst/>
              <a:defRPr/>
            </a:pPr>
            <a:r>
              <a:rPr kumimoji="0" lang="ru-RU" sz="2500" b="1" i="0" u="none" strike="noStrike" kern="1200" cap="none" spc="0" normalizeH="0" baseline="0" noProof="0" dirty="0" smtClean="0">
                <a:ln>
                  <a:noFill/>
                </a:ln>
                <a:solidFill>
                  <a:srgbClr val="000000"/>
                </a:solidFill>
                <a:effectLst/>
                <a:highlight>
                  <a:srgbClr val="BDECE5"/>
                </a:highlight>
                <a:uLnTx/>
                <a:uFillTx/>
                <a:latin typeface="Arial"/>
                <a:cs typeface="Arial"/>
                <a:sym typeface="Arial"/>
              </a:rPr>
              <a:t> </a:t>
            </a:r>
            <a:endParaRPr kumimoji="0" lang="ru-RU" sz="1200" b="1" i="0" u="none" strike="noStrike" kern="1200" cap="none" spc="0" normalizeH="0" baseline="0" noProof="0" dirty="0" smtClean="0">
              <a:ln>
                <a:noFill/>
              </a:ln>
              <a:solidFill>
                <a:srgbClr val="000000"/>
              </a:solidFill>
              <a:effectLst/>
              <a:highlight>
                <a:srgbClr val="BDECE5"/>
              </a:highlight>
              <a:uLnTx/>
              <a:uFillTx/>
              <a:latin typeface="Arial"/>
              <a:cs typeface="Arial"/>
              <a:sym typeface="Arial"/>
            </a:endParaRPr>
          </a:p>
        </p:txBody>
      </p:sp>
      <p:sp>
        <p:nvSpPr>
          <p:cNvPr id="2" name="Прямоугольник 1"/>
          <p:cNvSpPr/>
          <p:nvPr/>
        </p:nvSpPr>
        <p:spPr>
          <a:xfrm>
            <a:off x="37166" y="71003"/>
            <a:ext cx="2673541" cy="63555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2000" b="1" i="1" dirty="0" smtClean="0">
              <a:solidFill>
                <a:srgbClr val="FF660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2000" b="1" i="1" dirty="0" smtClean="0">
              <a:solidFill>
                <a:srgbClr val="FF660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2000" b="1" i="1" dirty="0" smtClean="0">
              <a:solidFill>
                <a:srgbClr val="FF660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2000" b="1" i="1" dirty="0">
              <a:solidFill>
                <a:srgbClr val="FF660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2000" b="1" i="1" dirty="0" smtClean="0">
                <a:solidFill>
                  <a:srgbClr val="FF0000"/>
                </a:solidFill>
                <a:latin typeface="Georgia" panose="02040502050405020303" pitchFamily="18" charset="0"/>
              </a:rPr>
              <a:t>Работает р</a:t>
            </a:r>
            <a:r>
              <a:rPr kumimoji="0" lang="ru-RU" sz="2000" b="1" i="1" u="none" strike="noStrike" kern="1200" cap="none" spc="0" normalizeH="0" baseline="0" noProof="0" dirty="0" err="1" smtClean="0">
                <a:ln>
                  <a:noFill/>
                </a:ln>
                <a:solidFill>
                  <a:srgbClr val="FF0000"/>
                </a:solidFill>
                <a:effectLst/>
                <a:uLnTx/>
                <a:uFillTx/>
                <a:latin typeface="Georgia" panose="02040502050405020303" pitchFamily="18" charset="0"/>
                <a:ea typeface="+mn-ea"/>
                <a:cs typeface="+mn-cs"/>
              </a:rPr>
              <a:t>айонный</a:t>
            </a:r>
            <a:r>
              <a:rPr kumimoji="0" lang="ru-RU" sz="2000" b="1" i="1" u="none" strike="noStrike" kern="1200" cap="none" spc="0" normalizeH="0" baseline="0" noProof="0" dirty="0" smtClean="0">
                <a:ln>
                  <a:noFill/>
                </a:ln>
                <a:solidFill>
                  <a:srgbClr val="FF0000"/>
                </a:solidFill>
                <a:effectLst/>
                <a:uLnTx/>
                <a:uFillTx/>
                <a:latin typeface="Georgia" panose="02040502050405020303" pitchFamily="18" charset="0"/>
                <a:ea typeface="+mn-ea"/>
                <a:cs typeface="+mn-cs"/>
              </a:rPr>
              <a:t> родительский</a:t>
            </a:r>
            <a:r>
              <a:rPr kumimoji="0" lang="ru-RU" sz="2000" b="1" i="1" u="none" strike="noStrike" kern="1200" cap="none" spc="0" normalizeH="0" noProof="0" dirty="0" smtClean="0">
                <a:ln>
                  <a:noFill/>
                </a:ln>
                <a:solidFill>
                  <a:srgbClr val="FF0000"/>
                </a:solidFill>
                <a:effectLst/>
                <a:uLnTx/>
                <a:uFillTx/>
                <a:latin typeface="Georgia" panose="02040502050405020303" pitchFamily="18" charset="0"/>
                <a:ea typeface="+mn-ea"/>
                <a:cs typeface="+mn-cs"/>
              </a:rPr>
              <a:t> комитет</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3000" b="1" i="1" baseline="0" dirty="0">
              <a:solidFill>
                <a:srgbClr val="FF000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500" b="1" i="1" u="none" strike="noStrike" kern="1200" cap="none" spc="0" normalizeH="0" noProof="0" dirty="0" smtClean="0">
                <a:ln>
                  <a:noFill/>
                </a:ln>
                <a:solidFill>
                  <a:srgbClr val="FF0000"/>
                </a:solidFill>
                <a:effectLst/>
                <a:uLnTx/>
                <a:uFillTx/>
                <a:latin typeface="Georgia" panose="02040502050405020303"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2400" b="1" i="1" noProof="0" dirty="0" smtClean="0">
              <a:solidFill>
                <a:srgbClr val="FF000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2400" b="1" i="1" dirty="0" smtClean="0">
              <a:solidFill>
                <a:srgbClr val="FF000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2400" b="1" i="1" noProof="0" dirty="0" smtClean="0">
              <a:solidFill>
                <a:srgbClr val="FF000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2000" b="1" i="1" noProof="0" dirty="0" smtClean="0">
                <a:solidFill>
                  <a:srgbClr val="FF0000"/>
                </a:solidFill>
                <a:latin typeface="Georgia" panose="02040502050405020303" pitchFamily="18" charset="0"/>
              </a:rPr>
              <a:t>Работает на основании Положения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000" b="1" i="1" noProof="0" dirty="0" smtClean="0">
                <a:solidFill>
                  <a:srgbClr val="FF0000"/>
                </a:solidFill>
                <a:latin typeface="Georgia" panose="02040502050405020303" pitchFamily="18" charset="0"/>
              </a:rPr>
              <a:t>о районном родительском комитете</a:t>
            </a:r>
            <a:endParaRPr kumimoji="0" lang="ru-RU" sz="2000" b="0" i="1" u="none" strike="noStrike" kern="1200" cap="none" spc="0" normalizeH="0" baseline="0" noProof="0" dirty="0">
              <a:ln>
                <a:noFill/>
              </a:ln>
              <a:solidFill>
                <a:srgbClr val="FF0000"/>
              </a:solidFill>
              <a:effectLst/>
              <a:uLnTx/>
              <a:uFillTx/>
              <a:latin typeface="Georgia" panose="02040502050405020303" pitchFamily="18" charset="0"/>
            </a:endParaRPr>
          </a:p>
        </p:txBody>
      </p:sp>
      <p:pic>
        <p:nvPicPr>
          <p:cNvPr id="4" name="Рисунок 3"/>
          <p:cNvPicPr>
            <a:picLocks noChangeAspect="1"/>
          </p:cNvPicPr>
          <p:nvPr/>
        </p:nvPicPr>
        <p:blipFill rotWithShape="1">
          <a:blip r:embed="rId3" cstate="print"/>
          <a:srcRect l="37072" t="36421" r="38024" b="29127"/>
          <a:stretch/>
        </p:blipFill>
        <p:spPr>
          <a:xfrm>
            <a:off x="5718303" y="74254"/>
            <a:ext cx="3240360" cy="2520280"/>
          </a:xfrm>
          <a:prstGeom prst="rect">
            <a:avLst/>
          </a:prstGeom>
        </p:spPr>
      </p:pic>
      <p:pic>
        <p:nvPicPr>
          <p:cNvPr id="11" name="Picture 2" descr="герб Добрянки Перм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64" y="81242"/>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16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40" y="2708672"/>
            <a:ext cx="2347482" cy="1440587"/>
          </a:xfrm>
        </p:spPr>
        <p:txBody>
          <a:bodyPr>
            <a:normAutofit/>
          </a:bodyPr>
          <a:lstStyle/>
          <a:p>
            <a:r>
              <a:rPr lang="ru-RU" sz="2600" b="1" i="1" dirty="0" smtClean="0">
                <a:solidFill>
                  <a:srgbClr val="FF0000"/>
                </a:solidFill>
                <a:latin typeface="+mn-lt"/>
              </a:rPr>
              <a:t>Семейные клубы - 56</a:t>
            </a:r>
            <a:endParaRPr lang="ru-RU" sz="2600" b="1" i="1" dirty="0">
              <a:solidFill>
                <a:srgbClr val="FF0000"/>
              </a:solidFill>
              <a:latin typeface="+mn-lt"/>
            </a:endParaRPr>
          </a:p>
        </p:txBody>
      </p:sp>
      <p:sp>
        <p:nvSpPr>
          <p:cNvPr id="6" name="Номер слайда 5"/>
          <p:cNvSpPr>
            <a:spLocks noGrp="1"/>
          </p:cNvSpPr>
          <p:nvPr>
            <p:ph type="sldNum" idx="12"/>
          </p:nvPr>
        </p:nvSpPr>
        <p:spPr/>
        <p:txBody>
          <a:bodyPr/>
          <a:lstStyle/>
          <a:p>
            <a:fld id="{00000000-1234-1234-1234-123412341234}" type="slidenum">
              <a:rPr lang="en" smtClean="0"/>
              <a:pPr/>
              <a:t>16</a:t>
            </a:fld>
            <a:endParaRPr lang="en"/>
          </a:p>
        </p:txBody>
      </p:sp>
      <p:graphicFrame>
        <p:nvGraphicFramePr>
          <p:cNvPr id="12" name="Схема 11"/>
          <p:cNvGraphicFramePr/>
          <p:nvPr>
            <p:extLst/>
          </p:nvPr>
        </p:nvGraphicFramePr>
        <p:xfrm>
          <a:off x="1357290" y="-1"/>
          <a:ext cx="7748194" cy="6857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герб Добрянки Пермск"/>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88" y="476250"/>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083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ctrTitle"/>
          </p:nvPr>
        </p:nvSpPr>
        <p:spPr>
          <a:xfrm>
            <a:off x="1115616" y="0"/>
            <a:ext cx="3852565" cy="1901825"/>
          </a:xfrm>
        </p:spPr>
        <p:txBody>
          <a:bodyPr>
            <a:normAutofit fontScale="90000"/>
          </a:bodyPr>
          <a:lstStyle/>
          <a:p>
            <a:r>
              <a:rPr lang="ru-RU" altLang="ru-RU" sz="3600" b="1" u="sng" dirty="0" smtClean="0">
                <a:solidFill>
                  <a:srgbClr val="FF0000"/>
                </a:solidFill>
                <a:latin typeface="+mn-lt"/>
              </a:rPr>
              <a:t>«Любить и опекать»</a:t>
            </a:r>
            <a:r>
              <a:rPr lang="ru-RU" altLang="ru-RU" sz="2200" b="1" dirty="0" smtClean="0">
                <a:solidFill>
                  <a:srgbClr val="FF0000"/>
                </a:solidFill>
              </a:rPr>
              <a:t/>
            </a:r>
            <a:br>
              <a:rPr lang="ru-RU" altLang="ru-RU" sz="2200" b="1" dirty="0" smtClean="0">
                <a:solidFill>
                  <a:srgbClr val="FF0000"/>
                </a:solidFill>
              </a:rPr>
            </a:br>
            <a:r>
              <a:rPr lang="ru-RU" altLang="ru-RU" sz="2200" b="1" dirty="0" smtClean="0">
                <a:solidFill>
                  <a:srgbClr val="FF0000"/>
                </a:solidFill>
              </a:rPr>
              <a:t>Отдел опеки и попечительства Добрянского муниципального района</a:t>
            </a:r>
            <a:br>
              <a:rPr lang="ru-RU" altLang="ru-RU" sz="2200" b="1" dirty="0" smtClean="0">
                <a:solidFill>
                  <a:srgbClr val="FF0000"/>
                </a:solidFill>
              </a:rPr>
            </a:br>
            <a:endParaRPr lang="ru-RU" altLang="ru-RU" sz="2200" b="1" dirty="0" smtClean="0">
              <a:solidFill>
                <a:srgbClr val="FF0000"/>
              </a:solidFill>
            </a:endParaRPr>
          </a:p>
        </p:txBody>
      </p:sp>
      <p:pic>
        <p:nvPicPr>
          <p:cNvPr id="13315" name="Picture 2" descr="D:\Мои документы\замещающие СЕМЬИ\приёмные родители\совещания с пр. род\совещания в 2019 г\фото 28.03.19\P1020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7650" y="0"/>
            <a:ext cx="3816350"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D:\Мои документы\Конкурс\конкурс приёмных семей\2018\семья Тюминых Добрянка.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408488"/>
            <a:ext cx="367665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Прямоугольник 6"/>
          <p:cNvSpPr>
            <a:spLocks noChangeArrowheads="1"/>
          </p:cNvSpPr>
          <p:nvPr/>
        </p:nvSpPr>
        <p:spPr bwMode="auto">
          <a:xfrm>
            <a:off x="4391025" y="2420888"/>
            <a:ext cx="4752975" cy="2030413"/>
          </a:xfrm>
          <a:prstGeom prst="rect">
            <a:avLst/>
          </a:prstGeom>
          <a:solidFill>
            <a:srgbClr val="FFFF00"/>
          </a:solidFill>
          <a:ln/>
          <a:extLs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ü"/>
            </a:pPr>
            <a:r>
              <a:rPr lang="ru-RU" altLang="ru-RU" sz="1800" dirty="0" smtClean="0">
                <a:latin typeface="+mn-lt"/>
              </a:rPr>
              <a:t>Ежегодно для родителей проводится День правовой помощи (20 ноября).</a:t>
            </a:r>
          </a:p>
          <a:p>
            <a:pPr>
              <a:spcBef>
                <a:spcPct val="0"/>
              </a:spcBef>
              <a:buFont typeface="Wingdings" panose="05000000000000000000" pitchFamily="2" charset="2"/>
              <a:buChar char="ü"/>
            </a:pPr>
            <a:r>
              <a:rPr lang="ru-RU" altLang="ru-RU" sz="1800" dirty="0" smtClean="0">
                <a:latin typeface="+mn-lt"/>
              </a:rPr>
              <a:t>В </a:t>
            </a:r>
            <a:r>
              <a:rPr lang="ru-RU" altLang="ru-RU" sz="1800" dirty="0">
                <a:latin typeface="+mn-lt"/>
              </a:rPr>
              <a:t>отделе для родителей оформлены стенды с информацией.</a:t>
            </a:r>
          </a:p>
          <a:p>
            <a:pPr>
              <a:spcBef>
                <a:spcPct val="0"/>
              </a:spcBef>
              <a:buFont typeface="Wingdings" panose="05000000000000000000" pitchFamily="2" charset="2"/>
              <a:buChar char="ü"/>
            </a:pPr>
            <a:r>
              <a:rPr lang="ru-RU" altLang="ru-RU" sz="1800" dirty="0" smtClean="0">
                <a:latin typeface="+mn-lt"/>
              </a:rPr>
              <a:t>В каждом общеобразовательном учреждении назначен ответственный за работу с опекаемыми, приёмными детьми.</a:t>
            </a:r>
            <a:endParaRPr lang="ru-RU" altLang="ru-RU" sz="1800" dirty="0">
              <a:latin typeface="+mn-lt"/>
            </a:endParaRPr>
          </a:p>
        </p:txBody>
      </p:sp>
      <p:pic>
        <p:nvPicPr>
          <p:cNvPr id="133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132856"/>
            <a:ext cx="196691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2" descr="герб Добрянки Пермс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0"/>
            <a:ext cx="683839"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93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260648"/>
            <a:ext cx="7416824" cy="830997"/>
          </a:xfrm>
          <a:prstGeom prst="rect">
            <a:avLst/>
          </a:prstGeom>
        </p:spPr>
        <p:txBody>
          <a:bodyPr wrap="square">
            <a:spAutoFit/>
          </a:bodyPr>
          <a:lstStyle/>
          <a:p>
            <a:pPr algn="ctr"/>
            <a:r>
              <a:rPr lang="ru-RU" sz="2400" b="1" dirty="0">
                <a:solidFill>
                  <a:srgbClr val="FF0000"/>
                </a:solidFill>
              </a:rPr>
              <a:t>Ежегодно проводится фестиваль замещающих семей </a:t>
            </a:r>
            <a:br>
              <a:rPr lang="ru-RU" sz="2400" b="1" dirty="0">
                <a:solidFill>
                  <a:srgbClr val="FF0000"/>
                </a:solidFill>
              </a:rPr>
            </a:br>
            <a:r>
              <a:rPr lang="ru-RU" sz="2400" b="1" dirty="0">
                <a:solidFill>
                  <a:srgbClr val="FF0000"/>
                </a:solidFill>
              </a:rPr>
              <a:t>«Наша дружная семья»</a:t>
            </a:r>
            <a:endParaRPr lang="ru-RU" sz="2400" dirty="0">
              <a:solidFill>
                <a:srgbClr val="FF0000"/>
              </a:solidFill>
            </a:endParaRPr>
          </a:p>
        </p:txBody>
      </p:sp>
      <p:pic>
        <p:nvPicPr>
          <p:cNvPr id="5" name="Picture 2" descr="герб Добрянки Пермс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476250"/>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descr="k5m9ns94FGY.jpg"/>
          <p:cNvPicPr>
            <a:picLocks noChangeAspect="1"/>
          </p:cNvPicPr>
          <p:nvPr/>
        </p:nvPicPr>
        <p:blipFill>
          <a:blip r:embed="rId4" cstate="print"/>
          <a:stretch>
            <a:fillRect/>
          </a:stretch>
        </p:blipFill>
        <p:spPr>
          <a:xfrm>
            <a:off x="4860032" y="1412776"/>
            <a:ext cx="3995936" cy="2996952"/>
          </a:xfrm>
          <a:prstGeom prst="rect">
            <a:avLst/>
          </a:prstGeom>
        </p:spPr>
      </p:pic>
      <p:pic>
        <p:nvPicPr>
          <p:cNvPr id="7" name="Рисунок 6" descr="MnpEqBJeUGc.jpg"/>
          <p:cNvPicPr>
            <a:picLocks noChangeAspect="1"/>
          </p:cNvPicPr>
          <p:nvPr/>
        </p:nvPicPr>
        <p:blipFill>
          <a:blip r:embed="rId5" cstate="print"/>
          <a:stretch>
            <a:fillRect/>
          </a:stretch>
        </p:blipFill>
        <p:spPr>
          <a:xfrm>
            <a:off x="539552" y="2420888"/>
            <a:ext cx="4139952" cy="2668617"/>
          </a:xfrm>
          <a:prstGeom prst="rect">
            <a:avLst/>
          </a:prstGeom>
        </p:spPr>
      </p:pic>
    </p:spTree>
    <p:extLst>
      <p:ext uri="{BB962C8B-B14F-4D97-AF65-F5344CB8AC3E}">
        <p14:creationId xmlns:p14="http://schemas.microsoft.com/office/powerpoint/2010/main" val="3205810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03648" y="260647"/>
            <a:ext cx="7416824" cy="646331"/>
          </a:xfrm>
          <a:prstGeom prst="rect">
            <a:avLst/>
          </a:prstGeom>
        </p:spPr>
        <p:txBody>
          <a:bodyPr>
            <a:spAutoFit/>
          </a:bodyPr>
          <a:lstStyle/>
          <a:p>
            <a:pPr algn="ctr" eaLnBrk="1" hangingPunct="1">
              <a:defRPr/>
            </a:pPr>
            <a:r>
              <a:rPr lang="ru-RU" sz="3600" b="1" dirty="0">
                <a:solidFill>
                  <a:srgbClr val="FF0000"/>
                </a:solidFill>
                <a:highlight>
                  <a:srgbClr val="FFFFFF"/>
                </a:highlight>
              </a:rPr>
              <a:t>«День семьи</a:t>
            </a:r>
            <a:r>
              <a:rPr lang="ru-RU" sz="3600" b="1" dirty="0">
                <a:solidFill>
                  <a:srgbClr val="FF0000"/>
                </a:solidFill>
                <a:highlight>
                  <a:srgbClr val="FFFFFF"/>
                </a:highlight>
                <a:latin typeface="+mj-lt"/>
              </a:rPr>
              <a:t>, любви и верности» </a:t>
            </a:r>
          </a:p>
        </p:txBody>
      </p:sp>
      <p:sp>
        <p:nvSpPr>
          <p:cNvPr id="17411" name="Прямоугольник 10"/>
          <p:cNvSpPr>
            <a:spLocks noChangeArrowheads="1"/>
          </p:cNvSpPr>
          <p:nvPr/>
        </p:nvSpPr>
        <p:spPr bwMode="auto">
          <a:xfrm>
            <a:off x="1258888" y="908050"/>
            <a:ext cx="76342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dirty="0">
                <a:latin typeface="Arial" panose="020B0604020202020204" pitchFamily="34" charset="0"/>
              </a:rPr>
              <a:t>Пять семейных пар района были приглашены в КДЦ "Орфей" на праздничное мероприятие. Совместно с Уполномоченным по правам человека в Пермском крае Павлом </a:t>
            </a:r>
            <a:r>
              <a:rPr lang="ru-RU" altLang="ru-RU" sz="1600" dirty="0" err="1">
                <a:latin typeface="Arial" panose="020B0604020202020204" pitchFamily="34" charset="0"/>
              </a:rPr>
              <a:t>Миковым</a:t>
            </a:r>
            <a:r>
              <a:rPr lang="ru-RU" altLang="ru-RU" sz="1600" dirty="0">
                <a:latin typeface="Arial" panose="020B0604020202020204" pitchFamily="34" charset="0"/>
              </a:rPr>
              <a:t> и председателем Комитета ЗАГС Пермского края Еленой Ерохиной поздравили семейные пары Добрянского района, у которых в этом году юбилеи со дня регистрации брака. </a:t>
            </a:r>
          </a:p>
        </p:txBody>
      </p:sp>
      <p:pic>
        <p:nvPicPr>
          <p:cNvPr id="17412" name="Picture 12" descr="C:\Users\Близнецова\Desktop\pty9VtzCL7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2349500"/>
            <a:ext cx="40322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descr="герб Добрянки Пермс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76250"/>
            <a:ext cx="8699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C:\Users\Metod_4.1\Downloads\портфолио Добрянский МР 2019\портфолио Добрянский МР 2019\2 Добрянский МР\Добрянка день любви семьи и верности.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338" y="2420938"/>
            <a:ext cx="3959225"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C:\Users\Metod_4.1\Downloads\портфолио Добрянский МР 2019\портфолио Добрянский МР 2019\2 Добрянский МР\Добрянка день любви семьи и верности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213" y="4149725"/>
            <a:ext cx="39401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465051"/>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404664"/>
            <a:ext cx="7772400" cy="1470025"/>
          </a:xfrm>
        </p:spPr>
        <p:txBody>
          <a:bodyPr/>
          <a:lstStyle/>
          <a:p>
            <a:r>
              <a:rPr lang="ru-RU" b="1" dirty="0" smtClean="0">
                <a:solidFill>
                  <a:srgbClr val="FF0000"/>
                </a:solidFill>
              </a:rPr>
              <a:t>Нормативно-правовая база по родительскому образованию</a:t>
            </a:r>
            <a:endParaRPr lang="ru-RU" b="1" dirty="0">
              <a:solidFill>
                <a:srgbClr val="FF0000"/>
              </a:solidFill>
            </a:endParaRPr>
          </a:p>
        </p:txBody>
      </p:sp>
      <p:sp>
        <p:nvSpPr>
          <p:cNvPr id="3" name="Подзаголовок 2"/>
          <p:cNvSpPr>
            <a:spLocks noGrp="1"/>
          </p:cNvSpPr>
          <p:nvPr>
            <p:ph type="subTitle" idx="1"/>
          </p:nvPr>
        </p:nvSpPr>
        <p:spPr>
          <a:xfrm>
            <a:off x="611560" y="1772816"/>
            <a:ext cx="7992888" cy="4104456"/>
          </a:xfrm>
        </p:spPr>
        <p:txBody>
          <a:bodyPr>
            <a:noAutofit/>
          </a:bodyPr>
          <a:lstStyle/>
          <a:p>
            <a:pPr marL="457200" lvl="0" indent="-457200" algn="l">
              <a:buFont typeface="Arial" panose="020B0604020202020204" pitchFamily="34" charset="0"/>
              <a:buChar char="•"/>
            </a:pPr>
            <a:r>
              <a:rPr lang="ru-RU" sz="1900" dirty="0">
                <a:solidFill>
                  <a:schemeClr val="tx1"/>
                </a:solidFill>
              </a:rPr>
              <a:t>Соглашение о сотрудничестве между Администрацией Добрянского муниципального района и ЧОУ ДПО «Академия родительского образования» от 01.01.2019г</a:t>
            </a:r>
          </a:p>
          <a:p>
            <a:pPr marL="457200" lvl="0" indent="-457200" algn="l">
              <a:buFont typeface="Arial" panose="020B0604020202020204" pitchFamily="34" charset="0"/>
              <a:buChar char="•"/>
            </a:pPr>
            <a:r>
              <a:rPr lang="ru-RU" sz="1900" dirty="0">
                <a:solidFill>
                  <a:schemeClr val="tx1"/>
                </a:solidFill>
              </a:rPr>
              <a:t>Постановление КДН и ЗП Добрянского муниципального района от 05.02.2019г № 4/2 «Об утверждении межведомственного плана мероприятий по организации родительского просвещения и образования на территории Добрянского муниципального района на 2019 год и состава межведомственной команды по организации родительского просвещения и образования в </a:t>
            </a:r>
            <a:r>
              <a:rPr lang="ru-RU" sz="1900" dirty="0" err="1">
                <a:solidFill>
                  <a:schemeClr val="tx1"/>
                </a:solidFill>
              </a:rPr>
              <a:t>Добрянскому</a:t>
            </a:r>
            <a:r>
              <a:rPr lang="ru-RU" sz="1900" dirty="0">
                <a:solidFill>
                  <a:schemeClr val="tx1"/>
                </a:solidFill>
              </a:rPr>
              <a:t> муниципальном районе.</a:t>
            </a:r>
          </a:p>
          <a:p>
            <a:pPr marL="457200" lvl="0" indent="-457200" algn="l">
              <a:buFont typeface="Arial" panose="020B0604020202020204" pitchFamily="34" charset="0"/>
              <a:buChar char="•"/>
            </a:pPr>
            <a:r>
              <a:rPr lang="ru-RU" sz="1900" dirty="0">
                <a:solidFill>
                  <a:schemeClr val="tx1"/>
                </a:solidFill>
              </a:rPr>
              <a:t>Положение об информационно-методическом центре родительского просвещения и образования.</a:t>
            </a:r>
          </a:p>
          <a:p>
            <a:pPr marL="457200" lvl="0" indent="-457200" algn="l">
              <a:buFont typeface="Arial" panose="020B0604020202020204" pitchFamily="34" charset="0"/>
              <a:buChar char="•"/>
            </a:pPr>
            <a:r>
              <a:rPr lang="ru-RU" sz="1900" dirty="0">
                <a:solidFill>
                  <a:schemeClr val="tx1"/>
                </a:solidFill>
              </a:rPr>
              <a:t>Протоколы заседаний межведомственной рабочей группы по организации родительского образования взрослых и детей на территории Добрянского муниципального района </a:t>
            </a:r>
          </a:p>
          <a:p>
            <a:pPr marL="457200" indent="-457200" algn="l">
              <a:buFont typeface="Arial" panose="020B0604020202020204" pitchFamily="34" charset="0"/>
              <a:buChar char="•"/>
            </a:pPr>
            <a:r>
              <a:rPr lang="ru-RU" sz="1900" dirty="0" smtClean="0">
                <a:solidFill>
                  <a:schemeClr val="tx1"/>
                </a:solidFill>
              </a:rPr>
              <a:t>Положение о районном родительском комитете</a:t>
            </a:r>
            <a:endParaRPr lang="ru-RU" sz="1900" dirty="0">
              <a:solidFill>
                <a:schemeClr val="tx1"/>
              </a:solidFill>
            </a:endParaRPr>
          </a:p>
        </p:txBody>
      </p:sp>
      <p:pic>
        <p:nvPicPr>
          <p:cNvPr id="5" name="Picture 2" descr="герб Добрянки Пермс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476250"/>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53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Текст 3"/>
          <p:cNvSpPr>
            <a:spLocks noGrp="1"/>
          </p:cNvSpPr>
          <p:nvPr>
            <p:ph type="body" sz="half" idx="2"/>
          </p:nvPr>
        </p:nvSpPr>
        <p:spPr>
          <a:xfrm>
            <a:off x="1187450" y="188913"/>
            <a:ext cx="7440613" cy="1520825"/>
          </a:xfrm>
        </p:spPr>
        <p:txBody>
          <a:bodyPr>
            <a:normAutofit/>
          </a:bodyPr>
          <a:lstStyle/>
          <a:p>
            <a:pPr algn="ctr"/>
            <a:r>
              <a:rPr lang="ru-RU" sz="2400" b="1" dirty="0" smtClean="0"/>
              <a:t>районный инклюзивный фестиваль-конкурс творчества детей и молодежи с «Звездопад-2019»</a:t>
            </a:r>
          </a:p>
          <a:p>
            <a:pPr algn="ctr"/>
            <a:r>
              <a:rPr lang="ru-RU" altLang="ru-RU" sz="1800" b="1" dirty="0" smtClean="0">
                <a:solidFill>
                  <a:srgbClr val="FF0000"/>
                </a:solidFill>
              </a:rPr>
              <a:t>(чествование семей, поездки на краевые фестивали и мероприятия , игровые программы для детей с ОВЗ )</a:t>
            </a:r>
            <a:endParaRPr lang="ru-RU" altLang="ru-RU" sz="1800" dirty="0" smtClean="0">
              <a:solidFill>
                <a:srgbClr val="FF0000"/>
              </a:solidFill>
            </a:endParaRPr>
          </a:p>
        </p:txBody>
      </p:sp>
      <p:pic>
        <p:nvPicPr>
          <p:cNvPr id="19459" name="Picture 5" descr="https://pp.userapi.com/c850020/v850020515/2bb41/ge2EDIMLI1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557713"/>
            <a:ext cx="319722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Рисунок 7" descr="ZznXDipLT6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2997200"/>
            <a:ext cx="37433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descr="герб Добрянки Пермск"/>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88913"/>
            <a:ext cx="7604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descr="PVBHyIAUV3c.jpg"/>
          <p:cNvPicPr>
            <a:picLocks noGrp="1" noChangeAspect="1"/>
          </p:cNvPicPr>
          <p:nvPr>
            <p:ph type="pic" idx="1"/>
          </p:nvPr>
        </p:nvPicPr>
        <p:blipFill>
          <a:blip r:embed="rId6" cstate="print"/>
          <a:srcRect l="17604" r="17604"/>
          <a:stretch>
            <a:fillRect/>
          </a:stretch>
        </p:blipFill>
        <p:spPr>
          <a:xfrm>
            <a:off x="4860032" y="1556792"/>
            <a:ext cx="3850977" cy="2888233"/>
          </a:xfrm>
        </p:spPr>
      </p:pic>
    </p:spTree>
    <p:extLst>
      <p:ext uri="{BB962C8B-B14F-4D97-AF65-F5344CB8AC3E}">
        <p14:creationId xmlns:p14="http://schemas.microsoft.com/office/powerpoint/2010/main" val="1020358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365104"/>
            <a:ext cx="4446240" cy="2031325"/>
          </a:xfrm>
          <a:prstGeom prst="rect">
            <a:avLst/>
          </a:prstGeom>
        </p:spPr>
        <p:txBody>
          <a:bodyPr wrap="square">
            <a:spAutoFit/>
          </a:bodyPr>
          <a:lstStyle/>
          <a:p>
            <a:pPr algn="just"/>
            <a:r>
              <a:rPr lang="ru-RU" b="1" dirty="0">
                <a:cs typeface="Times New Roman" pitchFamily="18" charset="0"/>
              </a:rPr>
              <a:t>С целью популяризации физической культуры и спорта среди подрастающего поколения ежегодно 1 мая проводится </a:t>
            </a:r>
            <a:r>
              <a:rPr lang="ru-RU" b="1" dirty="0" smtClean="0">
                <a:cs typeface="Times New Roman" pitchFamily="18" charset="0"/>
              </a:rPr>
              <a:t>традиционный районный </a:t>
            </a:r>
            <a:r>
              <a:rPr lang="ru-RU" b="1" dirty="0">
                <a:cs typeface="Times New Roman" pitchFamily="18" charset="0"/>
              </a:rPr>
              <a:t>легкоатлетический пробег среди детей дошкольного и школьного возраста «КОЛОБОК»</a:t>
            </a:r>
          </a:p>
        </p:txBody>
      </p:sp>
      <p:pic>
        <p:nvPicPr>
          <p:cNvPr id="3" name="Рисунок 2" descr="28hEa4Z8NMo.jpg"/>
          <p:cNvPicPr>
            <a:picLocks noChangeAspect="1"/>
          </p:cNvPicPr>
          <p:nvPr/>
        </p:nvPicPr>
        <p:blipFill>
          <a:blip r:embed="rId2" cstate="print"/>
          <a:stretch>
            <a:fillRect/>
          </a:stretch>
        </p:blipFill>
        <p:spPr>
          <a:xfrm>
            <a:off x="151178" y="980728"/>
            <a:ext cx="4796465" cy="3196394"/>
          </a:xfrm>
          <a:prstGeom prst="rect">
            <a:avLst/>
          </a:prstGeom>
        </p:spPr>
      </p:pic>
      <p:sp>
        <p:nvSpPr>
          <p:cNvPr id="4" name="Прямоугольник 3"/>
          <p:cNvSpPr/>
          <p:nvPr/>
        </p:nvSpPr>
        <p:spPr>
          <a:xfrm>
            <a:off x="5292080" y="1628800"/>
            <a:ext cx="3168352" cy="923330"/>
          </a:xfrm>
          <a:prstGeom prst="rect">
            <a:avLst/>
          </a:prstGeom>
        </p:spPr>
        <p:txBody>
          <a:bodyPr wrap="square">
            <a:spAutoFit/>
          </a:bodyPr>
          <a:lstStyle/>
          <a:p>
            <a:pPr algn="just"/>
            <a:r>
              <a:rPr lang="ru-RU" b="1" dirty="0"/>
              <a:t>Семейные веселые эстафеты в рамках районного Дня физкультурника</a:t>
            </a:r>
          </a:p>
        </p:txBody>
      </p:sp>
      <p:pic>
        <p:nvPicPr>
          <p:cNvPr id="5" name="Рисунок 4" descr="64qVD6l3bqk.jpg"/>
          <p:cNvPicPr>
            <a:picLocks noChangeAspect="1"/>
          </p:cNvPicPr>
          <p:nvPr/>
        </p:nvPicPr>
        <p:blipFill>
          <a:blip r:embed="rId3" cstate="print"/>
          <a:stretch>
            <a:fillRect/>
          </a:stretch>
        </p:blipFill>
        <p:spPr>
          <a:xfrm>
            <a:off x="4811912" y="3212976"/>
            <a:ext cx="4080568" cy="2886931"/>
          </a:xfrm>
          <a:prstGeom prst="rect">
            <a:avLst/>
          </a:prstGeom>
        </p:spPr>
      </p:pic>
      <p:pic>
        <p:nvPicPr>
          <p:cNvPr id="6" name="Picture 2" descr="герб Добрянки Перм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9397"/>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264999"/>
      </p:ext>
    </p:extLst>
  </p:cSld>
  <p:clrMapOvr>
    <a:masterClrMapping/>
  </p:clrMapOvr>
  <p:transition>
    <p:zoom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404664"/>
            <a:ext cx="7488832" cy="2462213"/>
          </a:xfrm>
          <a:prstGeom prst="rect">
            <a:avLst/>
          </a:prstGeom>
        </p:spPr>
        <p:txBody>
          <a:bodyPr wrap="square">
            <a:spAutoFit/>
          </a:bodyPr>
          <a:lstStyle/>
          <a:p>
            <a:pPr algn="ctr"/>
            <a:r>
              <a:rPr lang="ru-RU" sz="2200" b="1" dirty="0">
                <a:solidFill>
                  <a:srgbClr val="FF0000"/>
                </a:solidFill>
                <a:ea typeface="Calibri" panose="020F0502020204030204" pitchFamily="34" charset="0"/>
              </a:rPr>
              <a:t>На протяжении нескольких лет в Центральной детской библиотеке МБУК «ДГЦБС» для родителей и детей-дошкольников работает клуб «</a:t>
            </a:r>
            <a:r>
              <a:rPr lang="ru-RU" sz="2200" b="1" dirty="0" err="1">
                <a:solidFill>
                  <a:srgbClr val="FF0000"/>
                </a:solidFill>
                <a:ea typeface="Calibri" panose="020F0502020204030204" pitchFamily="34" charset="0"/>
              </a:rPr>
              <a:t>Читайка</a:t>
            </a:r>
            <a:r>
              <a:rPr lang="ru-RU" sz="2200" b="1" dirty="0">
                <a:solidFill>
                  <a:srgbClr val="FF0000"/>
                </a:solidFill>
                <a:ea typeface="Calibri" panose="020F0502020204030204" pitchFamily="34" charset="0"/>
              </a:rPr>
              <a:t>». Его занятия проводятся ежемесячно с сентября по май. </a:t>
            </a:r>
            <a:endParaRPr lang="ru-RU" sz="2200" b="1" dirty="0" smtClean="0">
              <a:solidFill>
                <a:srgbClr val="FF0000"/>
              </a:solidFill>
              <a:ea typeface="Calibri" panose="020F0502020204030204" pitchFamily="34" charset="0"/>
            </a:endParaRPr>
          </a:p>
          <a:p>
            <a:pPr algn="ctr"/>
            <a:r>
              <a:rPr lang="ru-RU" sz="2200" b="1" dirty="0" smtClean="0">
                <a:solidFill>
                  <a:srgbClr val="FF0000"/>
                </a:solidFill>
                <a:ea typeface="Calibri" panose="020F0502020204030204" pitchFamily="34" charset="0"/>
              </a:rPr>
              <a:t>Среди </a:t>
            </a:r>
            <a:r>
              <a:rPr lang="ru-RU" sz="2200" b="1" dirty="0">
                <a:solidFill>
                  <a:srgbClr val="FF0000"/>
                </a:solidFill>
                <a:ea typeface="Calibri" panose="020F0502020204030204" pitchFamily="34" charset="0"/>
              </a:rPr>
              <a:t>форм работы клуба: встречи с различными специалистами, игровые программы, творческие занятия и мастер-классы.</a:t>
            </a:r>
            <a:endParaRPr lang="ru-RU" sz="2200" b="1" dirty="0">
              <a:solidFill>
                <a:srgbClr val="FF0000"/>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36912"/>
            <a:ext cx="3899925" cy="292494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580" y="3725028"/>
            <a:ext cx="4659177" cy="3132972"/>
          </a:xfrm>
          <a:prstGeom prst="rect">
            <a:avLst/>
          </a:prstGeom>
        </p:spPr>
      </p:pic>
      <p:pic>
        <p:nvPicPr>
          <p:cNvPr id="6" name="Picture 2" descr="герб Добрянки Перм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643265"/>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918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FF0000"/>
                </a:solidFill>
                <a:latin typeface="+mn-lt"/>
                <a:cs typeface="Times New Roman" panose="02020603050405020304" pitchFamily="18" charset="0"/>
              </a:rPr>
              <a:t>Активно ведется работа в рамках родительского образования в сельских поселениях</a:t>
            </a:r>
            <a:endParaRPr lang="ru-RU" b="1" dirty="0">
              <a:solidFill>
                <a:srgbClr val="FF0000"/>
              </a:solidFill>
              <a:latin typeface="+mn-lt"/>
              <a:cs typeface="Times New Roman" panose="02020603050405020304" pitchFamily="18" charset="0"/>
            </a:endParaRPr>
          </a:p>
        </p:txBody>
      </p:sp>
      <p:sp>
        <p:nvSpPr>
          <p:cNvPr id="5" name="Объект 4"/>
          <p:cNvSpPr>
            <a:spLocks noGrp="1"/>
          </p:cNvSpPr>
          <p:nvPr>
            <p:ph idx="1"/>
          </p:nvPr>
        </p:nvSpPr>
        <p:spPr/>
        <p:txBody>
          <a:bodyPr/>
          <a:lstStyle/>
          <a:p>
            <a:r>
              <a:rPr lang="ru-RU" sz="2800" dirty="0" smtClean="0">
                <a:cs typeface="Times New Roman" panose="02020603050405020304" pitchFamily="18" charset="0"/>
              </a:rPr>
              <a:t>Проводятся творческие конкурсы для семей с детьми</a:t>
            </a:r>
          </a:p>
          <a:p>
            <a:r>
              <a:rPr lang="ru-RU" sz="2800" dirty="0" smtClean="0">
                <a:cs typeface="Times New Roman" panose="02020603050405020304" pitchFamily="18" charset="0"/>
              </a:rPr>
              <a:t>Спортивные семейные эстафеты</a:t>
            </a:r>
          </a:p>
          <a:p>
            <a:r>
              <a:rPr lang="ru-RU" sz="2800" dirty="0" smtClean="0">
                <a:cs typeface="Times New Roman" panose="02020603050405020304" pitchFamily="18" charset="0"/>
              </a:rPr>
              <a:t>Работают семейные клубы в сельских домах культуры, школах</a:t>
            </a:r>
          </a:p>
          <a:p>
            <a:endParaRPr lang="ru-RU" dirty="0" smtClean="0"/>
          </a:p>
          <a:p>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3840651"/>
            <a:ext cx="3707904" cy="2780928"/>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320408"/>
            <a:ext cx="4427413" cy="2564976"/>
          </a:xfrm>
          <a:prstGeom prst="rect">
            <a:avLst/>
          </a:prstGeom>
        </p:spPr>
      </p:pic>
      <p:pic>
        <p:nvPicPr>
          <p:cNvPr id="6" name="Picture 2" descr="герб Добрянки Перм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 y="86396"/>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225870"/>
      </p:ext>
    </p:extLst>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FF0000"/>
                </a:solidFill>
                <a:latin typeface="+mn-lt"/>
                <a:cs typeface="Times New Roman" panose="02020603050405020304" pitchFamily="18" charset="0"/>
              </a:rPr>
              <a:t>Медицинскими учреждениями района ведется:</a:t>
            </a:r>
            <a:endParaRPr lang="ru-RU" b="1" dirty="0">
              <a:solidFill>
                <a:srgbClr val="FF0000"/>
              </a:solidFill>
              <a:latin typeface="+mn-lt"/>
              <a:cs typeface="Times New Roman" panose="02020603050405020304" pitchFamily="18" charset="0"/>
            </a:endParaRPr>
          </a:p>
        </p:txBody>
      </p:sp>
      <p:sp>
        <p:nvSpPr>
          <p:cNvPr id="3" name="Объект 2"/>
          <p:cNvSpPr>
            <a:spLocks noGrp="1"/>
          </p:cNvSpPr>
          <p:nvPr>
            <p:ph idx="1"/>
          </p:nvPr>
        </p:nvSpPr>
        <p:spPr/>
        <p:txBody>
          <a:bodyPr>
            <a:normAutofit/>
          </a:bodyPr>
          <a:lstStyle/>
          <a:p>
            <a:pPr marL="45720" indent="0" algn="just" fontAlgn="base">
              <a:buNone/>
            </a:pPr>
            <a:r>
              <a:rPr lang="ru-RU" sz="1900" dirty="0" smtClean="0">
                <a:latin typeface="Times New Roman" pitchFamily="18" charset="0"/>
                <a:cs typeface="Times New Roman" pitchFamily="18" charset="0"/>
              </a:rPr>
              <a:t>1.    Пропаганда </a:t>
            </a:r>
            <a:r>
              <a:rPr lang="ru-RU" sz="1900" dirty="0">
                <a:latin typeface="Times New Roman" pitchFamily="18" charset="0"/>
                <a:cs typeface="Times New Roman" pitchFamily="18" charset="0"/>
              </a:rPr>
              <a:t>здорового образа жизни в семье;</a:t>
            </a:r>
          </a:p>
          <a:p>
            <a:pPr marL="45720" indent="0" algn="just" fontAlgn="base">
              <a:buNone/>
            </a:pPr>
            <a:r>
              <a:rPr lang="ru-RU" sz="1900" dirty="0">
                <a:latin typeface="Times New Roman" pitchFamily="18" charset="0"/>
                <a:cs typeface="Times New Roman" pitchFamily="18" charset="0"/>
              </a:rPr>
              <a:t>2. Обучение беременных женщин, родителей основным правилам воспитания детей раннего возраста (режим, питание, физическое воспитание — закаливание, массаж, гимнастика; гигиенический уход и т. д.);</a:t>
            </a:r>
          </a:p>
          <a:p>
            <a:pPr marL="45720" indent="0" algn="just" fontAlgn="base">
              <a:buNone/>
            </a:pPr>
            <a:r>
              <a:rPr lang="ru-RU" sz="1900" dirty="0">
                <a:latin typeface="Times New Roman" pitchFamily="18" charset="0"/>
                <a:cs typeface="Times New Roman" pitchFamily="18" charset="0"/>
              </a:rPr>
              <a:t>3. Санитарное просвещение родителей по вопросам гигиенического воспитания детей, профилактики заболеваний и отклонений в развитии ребенка, а также подготовке к поступлению в дошкольные учреждения</a:t>
            </a:r>
            <a:r>
              <a:rPr lang="ru-RU" sz="1900" dirty="0" smtClean="0">
                <a:latin typeface="Times New Roman" pitchFamily="18" charset="0"/>
                <a:cs typeface="Times New Roman" pitchFamily="18" charset="0"/>
              </a:rPr>
              <a:t>.</a:t>
            </a:r>
          </a:p>
          <a:p>
            <a:pPr marL="45720" indent="0" algn="just" fontAlgn="base">
              <a:buNone/>
            </a:pPr>
            <a:r>
              <a:rPr lang="ru-RU" sz="1900" dirty="0" smtClean="0">
                <a:latin typeface="Times New Roman" pitchFamily="18" charset="0"/>
                <a:cs typeface="Times New Roman" pitchFamily="18" charset="0"/>
              </a:rPr>
              <a:t>Созданы кабинеты здорового ребенка.</a:t>
            </a:r>
            <a:endParaRPr lang="ru-RU" sz="1900" dirty="0">
              <a:latin typeface="Times New Roman" pitchFamily="18" charset="0"/>
              <a:cs typeface="Times New Roman" pitchFamily="18" charset="0"/>
            </a:endParaRPr>
          </a:p>
          <a:p>
            <a:endParaRPr lang="ru-RU" dirty="0"/>
          </a:p>
        </p:txBody>
      </p:sp>
      <p:pic>
        <p:nvPicPr>
          <p:cNvPr id="4" name="Picture 2" descr="http://semia-glazov.ru/images/thumbnails/images/remote/images-2017-IMG_6014-267x2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005064"/>
            <a:ext cx="3633600" cy="272179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IMG_4999.JPG"/>
          <p:cNvPicPr>
            <a:picLocks noChangeAspect="1"/>
          </p:cNvPicPr>
          <p:nvPr/>
        </p:nvPicPr>
        <p:blipFill>
          <a:blip r:embed="rId3" cstate="print"/>
          <a:stretch>
            <a:fillRect/>
          </a:stretch>
        </p:blipFill>
        <p:spPr>
          <a:xfrm>
            <a:off x="827584" y="4365104"/>
            <a:ext cx="3357012" cy="2235770"/>
          </a:xfrm>
          <a:prstGeom prst="rect">
            <a:avLst/>
          </a:prstGeom>
        </p:spPr>
      </p:pic>
      <p:pic>
        <p:nvPicPr>
          <p:cNvPr id="6" name="Picture 2" descr="герб Добрянки Перм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476250"/>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73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274638"/>
            <a:ext cx="6995120" cy="1143000"/>
          </a:xfrm>
        </p:spPr>
        <p:txBody>
          <a:bodyPr>
            <a:normAutofit fontScale="90000"/>
          </a:bodyPr>
          <a:lstStyle/>
          <a:p>
            <a:r>
              <a:rPr lang="ru-RU" sz="2700" b="1" dirty="0">
                <a:solidFill>
                  <a:srgbClr val="FF0000"/>
                </a:solidFill>
                <a:latin typeface="+mn-lt"/>
              </a:rPr>
              <a:t>Арт-объект в Добрянке: металлический аист несёт будущим родителям новорождённого малыша</a:t>
            </a:r>
            <a:r>
              <a:rPr lang="ru-RU" dirty="0">
                <a:solidFill>
                  <a:srgbClr val="FF0000"/>
                </a:solidFill>
              </a:rPr>
              <a:t/>
            </a:r>
            <a:br>
              <a:rPr lang="ru-RU" dirty="0">
                <a:solidFill>
                  <a:srgbClr val="FF0000"/>
                </a:solidFill>
              </a:rPr>
            </a:br>
            <a:endParaRPr lang="ru-RU" dirty="0"/>
          </a:p>
        </p:txBody>
      </p:sp>
      <p:pic>
        <p:nvPicPr>
          <p:cNvPr id="4" name="Picture 2" descr="герб Добрянки Пермс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6632"/>
            <a:ext cx="75247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043608" y="1011458"/>
            <a:ext cx="7643192" cy="1754326"/>
          </a:xfrm>
          <a:prstGeom prst="rect">
            <a:avLst/>
          </a:prstGeom>
        </p:spPr>
        <p:txBody>
          <a:bodyPr wrap="square">
            <a:spAutoFit/>
          </a:bodyPr>
          <a:lstStyle/>
          <a:p>
            <a:pPr algn="just"/>
            <a:r>
              <a:rPr lang="ru-RU" altLang="ru-RU" dirty="0">
                <a:cs typeface="Times New Roman" panose="02020603050405020304" pitchFamily="18" charset="0"/>
              </a:rPr>
              <a:t>Скульптура – подарок городу от организаторов фестиваля «Камская </a:t>
            </a:r>
            <a:r>
              <a:rPr lang="ru-RU" altLang="ru-RU" dirty="0" err="1">
                <a:cs typeface="Times New Roman" panose="02020603050405020304" pitchFamily="18" charset="0"/>
              </a:rPr>
              <a:t>Урбаника</a:t>
            </a:r>
            <a:r>
              <a:rPr lang="ru-RU" altLang="ru-RU" dirty="0">
                <a:cs typeface="Times New Roman" panose="02020603050405020304" pitchFamily="18" charset="0"/>
              </a:rPr>
              <a:t>», в рамках которого в нашем городе появляются временные и постоянные арт-объекты. Его изготовили </a:t>
            </a:r>
            <a:r>
              <a:rPr lang="ru-RU" altLang="ru-RU" dirty="0" err="1">
                <a:cs typeface="Times New Roman" panose="02020603050405020304" pitchFamily="18" charset="0"/>
              </a:rPr>
              <a:t>добрянские</a:t>
            </a:r>
            <a:r>
              <a:rPr lang="ru-RU" altLang="ru-RU" dirty="0">
                <a:cs typeface="Times New Roman" panose="02020603050405020304" pitchFamily="18" charset="0"/>
              </a:rPr>
              <a:t> мастера Игорь </a:t>
            </a:r>
            <a:r>
              <a:rPr lang="ru-RU" altLang="ru-RU" dirty="0" err="1">
                <a:cs typeface="Times New Roman" panose="02020603050405020304" pitchFamily="18" charset="0"/>
              </a:rPr>
              <a:t>Ересько</a:t>
            </a:r>
            <a:r>
              <a:rPr lang="ru-RU" altLang="ru-RU" dirty="0">
                <a:cs typeface="Times New Roman" panose="02020603050405020304" pitchFamily="18" charset="0"/>
              </a:rPr>
              <a:t>, Виталий Кушпелев и Евгений Кобелев.  Новый «обитатель» прижился неподалеку от роддома – места, где ежегодно появляются на свет около 300 </a:t>
            </a:r>
            <a:r>
              <a:rPr lang="ru-RU" altLang="ru-RU" dirty="0" smtClean="0">
                <a:cs typeface="Times New Roman" panose="02020603050405020304" pitchFamily="18" charset="0"/>
              </a:rPr>
              <a:t>маленьких горожан.</a:t>
            </a:r>
            <a:endParaRPr lang="ru-RU" dirty="0"/>
          </a:p>
        </p:txBody>
      </p:sp>
      <p:pic>
        <p:nvPicPr>
          <p:cNvPr id="6" name="Picture 13" descr="https://sun9-43.userapi.com/c844216/v844216507/1ff75d/Y0-f54CVmX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755669"/>
            <a:ext cx="3079865" cy="376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https://sun9-9.userapi.com/c844216/v844216507/1ff767/ysJe8kljA4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8590" y="2647041"/>
            <a:ext cx="3240087" cy="387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173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1619672" y="764704"/>
            <a:ext cx="7176071" cy="739460"/>
          </a:xfrm>
        </p:spPr>
        <p:txBody>
          <a:bodyPr>
            <a:noAutofit/>
          </a:bodyPr>
          <a:lstStyle/>
          <a:p>
            <a:r>
              <a:rPr lang="ru-RU" sz="2400" b="1" dirty="0" smtClean="0">
                <a:solidFill>
                  <a:srgbClr val="FF0000"/>
                </a:solidFill>
                <a:latin typeface="+mn-lt"/>
                <a:ea typeface="Calibri" pitchFamily="34" charset="0"/>
                <a:cs typeface="Times New Roman" pitchFamily="18" charset="0"/>
              </a:rPr>
              <a:t>При участии сотрудников ОМВД и УИИ проводятся родительские собрания для родителей подростков, состоящих в конфликте с законом</a:t>
            </a:r>
            <a:r>
              <a:rPr lang="ru-RU" sz="2200" b="1" dirty="0" smtClean="0">
                <a:solidFill>
                  <a:srgbClr val="FF0000"/>
                </a:solidFill>
                <a:latin typeface="Georgia" pitchFamily="18" charset="0"/>
                <a:ea typeface="Calibri" pitchFamily="34" charset="0"/>
                <a:cs typeface="Times New Roman" pitchFamily="18" charset="0"/>
              </a:rPr>
              <a:t/>
            </a:r>
            <a:br>
              <a:rPr lang="ru-RU" sz="2200" b="1" dirty="0" smtClean="0">
                <a:solidFill>
                  <a:srgbClr val="FF0000"/>
                </a:solidFill>
                <a:latin typeface="Georgia" pitchFamily="18" charset="0"/>
                <a:ea typeface="Calibri" pitchFamily="34" charset="0"/>
                <a:cs typeface="Times New Roman" pitchFamily="18" charset="0"/>
              </a:rPr>
            </a:br>
            <a:endParaRPr lang="ru-RU" sz="2200" b="1" dirty="0" smtClean="0">
              <a:solidFill>
                <a:srgbClr val="FF0000"/>
              </a:solidFill>
              <a:latin typeface="Georgia" pitchFamily="18" charset="0"/>
              <a:ea typeface="Calibri" pitchFamily="34" charset="0"/>
              <a:cs typeface="Times New Roman" pitchFamily="18" charset="0"/>
            </a:endParaRPr>
          </a:p>
        </p:txBody>
      </p:sp>
      <p:pic>
        <p:nvPicPr>
          <p:cNvPr id="3" name="Объект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9259" y="2420888"/>
            <a:ext cx="3144664" cy="4192886"/>
          </a:xfr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988840"/>
            <a:ext cx="3003798" cy="4005064"/>
          </a:xfrm>
          <a:prstGeom prst="rect">
            <a:avLst/>
          </a:prstGeom>
        </p:spPr>
      </p:pic>
      <p:pic>
        <p:nvPicPr>
          <p:cNvPr id="5" name="Picture 2" descr="герб Добрянки Перм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77714"/>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57"/>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ru-RU" sz="2400" b="1" dirty="0" smtClean="0">
                <a:solidFill>
                  <a:srgbClr val="FF0000"/>
                </a:solidFill>
                <a:latin typeface="+mn-lt"/>
                <a:cs typeface="Times New Roman" pitchFamily="18" charset="0"/>
              </a:rPr>
              <a:t> Родительское образование и просвещение.</a:t>
            </a:r>
            <a:br>
              <a:rPr lang="ru-RU" sz="2400" b="1" dirty="0" smtClean="0">
                <a:solidFill>
                  <a:srgbClr val="FF0000"/>
                </a:solidFill>
                <a:latin typeface="+mn-lt"/>
                <a:cs typeface="Times New Roman" pitchFamily="18" charset="0"/>
              </a:rPr>
            </a:br>
            <a:r>
              <a:rPr lang="ru-RU" sz="2400" b="1" dirty="0" smtClean="0">
                <a:solidFill>
                  <a:srgbClr val="FF0000"/>
                </a:solidFill>
                <a:latin typeface="+mn-lt"/>
                <a:cs typeface="Times New Roman" pitchFamily="18" charset="0"/>
              </a:rPr>
              <a:t>Отзывы родителей </a:t>
            </a:r>
            <a:endParaRPr lang="ru-RU" sz="2400" dirty="0">
              <a:solidFill>
                <a:srgbClr val="FF0000"/>
              </a:solidFill>
              <a:latin typeface="+mn-lt"/>
            </a:endParaRPr>
          </a:p>
        </p:txBody>
      </p:sp>
      <p:pic>
        <p:nvPicPr>
          <p:cNvPr id="4" name="Содержимое 3" descr="F:\отчет Родит. образов\Отзывы родителей.JPG"/>
          <p:cNvPicPr>
            <a:picLocks noGrp="1"/>
          </p:cNvPicPr>
          <p:nvPr>
            <p:ph idx="1"/>
          </p:nvPr>
        </p:nvPicPr>
        <p:blipFill>
          <a:blip r:embed="rId2" cstate="print"/>
          <a:srcRect/>
          <a:stretch>
            <a:fillRect/>
          </a:stretch>
        </p:blipFill>
        <p:spPr bwMode="auto">
          <a:xfrm rot="20860659">
            <a:off x="446085" y="2042704"/>
            <a:ext cx="3200080" cy="4525963"/>
          </a:xfrm>
          <a:prstGeom prst="rect">
            <a:avLst/>
          </a:prstGeom>
          <a:noFill/>
          <a:ln w="9525">
            <a:noFill/>
            <a:miter lim="800000"/>
            <a:headEnd/>
            <a:tailEnd/>
          </a:ln>
        </p:spPr>
      </p:pic>
      <p:pic>
        <p:nvPicPr>
          <p:cNvPr id="5" name="Рисунок 4" descr="F:\отчет Родит. образов\Отзыв деь семьи.jpg"/>
          <p:cNvPicPr/>
          <p:nvPr/>
        </p:nvPicPr>
        <p:blipFill>
          <a:blip r:embed="rId3" cstate="print"/>
          <a:srcRect b="17223"/>
          <a:stretch>
            <a:fillRect/>
          </a:stretch>
        </p:blipFill>
        <p:spPr bwMode="auto">
          <a:xfrm rot="351263">
            <a:off x="4584014" y="1845726"/>
            <a:ext cx="4211960" cy="4653136"/>
          </a:xfrm>
          <a:prstGeom prst="rect">
            <a:avLst/>
          </a:prstGeom>
          <a:noFill/>
          <a:ln w="9525">
            <a:noFill/>
            <a:miter lim="800000"/>
            <a:headEnd/>
            <a:tailEnd/>
          </a:ln>
        </p:spPr>
      </p:pic>
      <p:sp>
        <p:nvSpPr>
          <p:cNvPr id="6" name="Прямоугольная выноска 5"/>
          <p:cNvSpPr/>
          <p:nvPr/>
        </p:nvSpPr>
        <p:spPr>
          <a:xfrm>
            <a:off x="2643174" y="1214422"/>
            <a:ext cx="2880320" cy="2916904"/>
          </a:xfrm>
          <a:prstGeom prst="wedgeRectCallout">
            <a:avLst>
              <a:gd name="adj1" fmla="val -19531"/>
              <a:gd name="adj2" fmla="val 7140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За отчетный период в мероприятиях по реализации регионального проекта «Сохраним семью – сбережем Россию» приняли участие 1533 семьи, количество участников – 3060</a:t>
            </a:r>
            <a:r>
              <a:rPr lang="ru-RU" b="1" dirty="0" smtClean="0">
                <a:solidFill>
                  <a:schemeClr val="tx1"/>
                </a:solidFill>
              </a:rPr>
              <a:t>!</a:t>
            </a:r>
          </a:p>
          <a:p>
            <a:pPr algn="ctr"/>
            <a:endParaRPr lang="ru-RU" dirty="0"/>
          </a:p>
        </p:txBody>
      </p:sp>
      <p:pic>
        <p:nvPicPr>
          <p:cNvPr id="7" name="Picture 2" descr="герб Добрянки Перм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476250"/>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Близнецова\Desktop\5.Добрянский МР\Отзывы, ПДС №7\фотоотчет0002.jpg"/>
          <p:cNvPicPr>
            <a:picLocks noChangeAspect="1" noChangeArrowheads="1"/>
          </p:cNvPicPr>
          <p:nvPr/>
        </p:nvPicPr>
        <p:blipFill>
          <a:blip r:embed="rId2" cstate="print"/>
          <a:srcRect/>
          <a:stretch>
            <a:fillRect/>
          </a:stretch>
        </p:blipFill>
        <p:spPr bwMode="auto">
          <a:xfrm rot="20666653">
            <a:off x="613397" y="615219"/>
            <a:ext cx="3683598" cy="5077717"/>
          </a:xfrm>
          <a:prstGeom prst="rect">
            <a:avLst/>
          </a:prstGeom>
          <a:noFill/>
        </p:spPr>
      </p:pic>
      <p:pic>
        <p:nvPicPr>
          <p:cNvPr id="20484" name="Picture 4" descr="C:\Users\Близнецова\Desktop\5.Добрянский МР\Отзывы, ПДС №7\фотоотчет0003.jpg"/>
          <p:cNvPicPr>
            <a:picLocks noChangeAspect="1" noChangeArrowheads="1"/>
          </p:cNvPicPr>
          <p:nvPr/>
        </p:nvPicPr>
        <p:blipFill>
          <a:blip r:embed="rId3" cstate="print"/>
          <a:srcRect/>
          <a:stretch>
            <a:fillRect/>
          </a:stretch>
        </p:blipFill>
        <p:spPr bwMode="auto">
          <a:xfrm rot="20788254">
            <a:off x="4688634" y="383801"/>
            <a:ext cx="3899626" cy="5213703"/>
          </a:xfrm>
          <a:prstGeom prst="rect">
            <a:avLst/>
          </a:prstGeom>
          <a:noFill/>
        </p:spPr>
      </p:pic>
      <p:pic>
        <p:nvPicPr>
          <p:cNvPr id="20485" name="Picture 5" descr="C:\Users\Близнецова\Desktop\5.Добрянский МР\Отзывы, ПДС №7\фотоотчет0004.jpg"/>
          <p:cNvPicPr>
            <a:picLocks noChangeAspect="1" noChangeArrowheads="1"/>
          </p:cNvPicPr>
          <p:nvPr/>
        </p:nvPicPr>
        <p:blipFill>
          <a:blip r:embed="rId4" cstate="print"/>
          <a:srcRect b="11874"/>
          <a:stretch>
            <a:fillRect/>
          </a:stretch>
        </p:blipFill>
        <p:spPr bwMode="auto">
          <a:xfrm>
            <a:off x="1357290" y="3429000"/>
            <a:ext cx="5214367" cy="3286148"/>
          </a:xfrm>
          <a:prstGeom prst="rect">
            <a:avLst/>
          </a:prstGeom>
          <a:noFill/>
        </p:spPr>
      </p:pic>
      <p:pic>
        <p:nvPicPr>
          <p:cNvPr id="5" name="Picture 2" descr="герб Добрянки Пермск"/>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0"/>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638"/>
            <a:ext cx="7643192" cy="1325562"/>
          </a:xfrm>
        </p:spPr>
        <p:txBody>
          <a:bodyPr>
            <a:noAutofit/>
          </a:bodyPr>
          <a:lstStyle/>
          <a:p>
            <a:r>
              <a:rPr lang="ru-RU" sz="2200" b="1" dirty="0">
                <a:solidFill>
                  <a:srgbClr val="FF0000"/>
                </a:solidFill>
                <a:latin typeface="+mn-lt"/>
              </a:rPr>
              <a:t>Результативность работы по организации родительского                 просвещения и образования на территории Добрянского муниципального района </a:t>
            </a:r>
            <a:r>
              <a:rPr lang="ru-RU" sz="2200" b="1" dirty="0" smtClean="0">
                <a:solidFill>
                  <a:srgbClr val="FF0000"/>
                </a:solidFill>
                <a:latin typeface="+mn-lt"/>
              </a:rPr>
              <a:t>ежегодно обсуждается на заседаниях КДН и ЗП</a:t>
            </a:r>
            <a:endParaRPr lang="ru-RU" sz="2200" b="1" dirty="0">
              <a:solidFill>
                <a:srgbClr val="FF0000"/>
              </a:solidFill>
              <a:latin typeface="+mn-lt"/>
            </a:endParaRPr>
          </a:p>
        </p:txBody>
      </p:sp>
      <p:sp>
        <p:nvSpPr>
          <p:cNvPr id="3" name="Объект 2"/>
          <p:cNvSpPr>
            <a:spLocks noGrp="1"/>
          </p:cNvSpPr>
          <p:nvPr>
            <p:ph idx="1"/>
          </p:nvPr>
        </p:nvSpPr>
        <p:spPr>
          <a:xfrm>
            <a:off x="457200" y="1916832"/>
            <a:ext cx="8229600" cy="4525963"/>
          </a:xfrm>
        </p:spPr>
        <p:txBody>
          <a:bodyPr>
            <a:normAutofit fontScale="70000" lnSpcReduction="20000"/>
          </a:bodyPr>
          <a:lstStyle/>
          <a:p>
            <a:pPr marL="0" indent="0">
              <a:buNone/>
            </a:pPr>
            <a:endParaRPr lang="ru-RU" dirty="0" smtClean="0"/>
          </a:p>
          <a:p>
            <a:pPr marL="0" indent="0">
              <a:buNone/>
            </a:pPr>
            <a:r>
              <a:rPr lang="ru-RU" b="1" dirty="0" smtClean="0"/>
              <a:t>по </a:t>
            </a:r>
            <a:r>
              <a:rPr lang="ru-RU" b="1" dirty="0"/>
              <a:t>итогам 2018 </a:t>
            </a:r>
            <a:r>
              <a:rPr lang="ru-RU" b="1" dirty="0" smtClean="0"/>
              <a:t>года достигнуты следующие результаты:</a:t>
            </a:r>
          </a:p>
          <a:p>
            <a:pPr marL="0" indent="0">
              <a:buNone/>
            </a:pPr>
            <a:r>
              <a:rPr lang="ru-RU" b="1" dirty="0" smtClean="0"/>
              <a:t>                                                                        2017г        2018г</a:t>
            </a:r>
          </a:p>
          <a:p>
            <a:pPr marL="0" indent="0">
              <a:buNone/>
            </a:pPr>
            <a:endParaRPr lang="ru-RU" b="1" dirty="0" smtClean="0"/>
          </a:p>
          <a:p>
            <a:r>
              <a:rPr lang="ru-RU" b="1" dirty="0" smtClean="0"/>
              <a:t> снижение числа семей СОП -           153             143</a:t>
            </a:r>
          </a:p>
          <a:p>
            <a:r>
              <a:rPr lang="ru-RU" b="1" dirty="0" smtClean="0"/>
              <a:t> увеличение количества</a:t>
            </a:r>
          </a:p>
          <a:p>
            <a:pPr marL="0" indent="0">
              <a:buNone/>
            </a:pPr>
            <a:r>
              <a:rPr lang="ru-RU" b="1" dirty="0" smtClean="0"/>
              <a:t>      семейных клубов                      -           32               56</a:t>
            </a:r>
          </a:p>
          <a:p>
            <a:r>
              <a:rPr lang="ru-RU" b="1" dirty="0" smtClean="0"/>
              <a:t> снижение числа преступлений</a:t>
            </a:r>
          </a:p>
          <a:p>
            <a:pPr marL="0" indent="0">
              <a:buNone/>
            </a:pPr>
            <a:r>
              <a:rPr lang="ru-RU" b="1" dirty="0" smtClean="0"/>
              <a:t>       в отношении детей                  -           56                48        </a:t>
            </a:r>
            <a:r>
              <a:rPr lang="ru-RU" dirty="0" smtClean="0"/>
              <a:t>             </a:t>
            </a:r>
          </a:p>
          <a:p>
            <a:pPr marL="0" indent="0">
              <a:buNone/>
            </a:pPr>
            <a:endParaRPr lang="ru-RU" dirty="0" smtClean="0">
              <a:solidFill>
                <a:srgbClr val="0070C0"/>
              </a:solidFill>
            </a:endParaRPr>
          </a:p>
          <a:p>
            <a:endParaRPr lang="ru-RU" dirty="0" smtClean="0">
              <a:solidFill>
                <a:srgbClr val="0070C0"/>
              </a:solidFill>
            </a:endParaRPr>
          </a:p>
          <a:p>
            <a:pPr marL="0" indent="0">
              <a:buNone/>
            </a:pPr>
            <a:endParaRPr lang="ru-RU" dirty="0" smtClean="0">
              <a:solidFill>
                <a:srgbClr val="0070C0"/>
              </a:solidFill>
            </a:endParaRPr>
          </a:p>
          <a:p>
            <a:pPr marL="0" indent="0">
              <a:buNone/>
            </a:pPr>
            <a:r>
              <a:rPr lang="ru-RU" dirty="0" smtClean="0">
                <a:solidFill>
                  <a:srgbClr val="0070C0"/>
                </a:solidFill>
              </a:rPr>
              <a:t>                         </a:t>
            </a:r>
            <a:endParaRPr lang="ru-RU" dirty="0"/>
          </a:p>
        </p:txBody>
      </p:sp>
      <p:pic>
        <p:nvPicPr>
          <p:cNvPr id="4" name="Picture 2" descr="герб Добрянки Пермс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2076"/>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50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4813" y="-8122"/>
            <a:ext cx="7992888" cy="792299"/>
          </a:xfrm>
        </p:spPr>
        <p:txBody>
          <a:bodyPr>
            <a:noAutofit/>
          </a:bodyPr>
          <a:lstStyle/>
          <a:p>
            <a:r>
              <a:rPr lang="ru-RU" sz="2200" b="1" dirty="0" smtClean="0">
                <a:solidFill>
                  <a:srgbClr val="FF0000"/>
                </a:solidFill>
                <a:latin typeface="+mn-lt"/>
              </a:rPr>
              <a:t>Утвержден состав межведомственной рабочей группы (Постановление КДН и ЗП от 16.01.2018 № 2/2) </a:t>
            </a:r>
            <a:endParaRPr lang="ru-RU" sz="2200" dirty="0">
              <a:solidFill>
                <a:srgbClr val="FF0000"/>
              </a:solidFill>
              <a:latin typeface="+mn-lt"/>
            </a:endParaRPr>
          </a:p>
        </p:txBody>
      </p:sp>
      <p:pic>
        <p:nvPicPr>
          <p:cNvPr id="7" name="Объект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628377"/>
            <a:ext cx="8286808" cy="6354471"/>
          </a:xfrm>
        </p:spPr>
      </p:pic>
      <p:pic>
        <p:nvPicPr>
          <p:cNvPr id="4" name="Picture 2" descr="герб Добрянки Перм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25693"/>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0155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1055"/>
            <a:ext cx="9144000" cy="367423"/>
          </a:xfrm>
        </p:spPr>
        <p:txBody>
          <a:bodyPr>
            <a:noAutofit/>
          </a:bodyPr>
          <a:lstStyle/>
          <a:p>
            <a:pPr algn="ctr"/>
            <a:r>
              <a:rPr lang="ru-RU" sz="3200" b="1" dirty="0" smtClean="0">
                <a:solidFill>
                  <a:srgbClr val="FF0000"/>
                </a:solidFill>
                <a:latin typeface="Georgia" pitchFamily="18" charset="0"/>
                <a:ea typeface="PT Astra Serif" panose="020A0603040505020204" pitchFamily="18" charset="-52"/>
              </a:rPr>
              <a:t>Что удалось</a:t>
            </a:r>
            <a:endParaRPr lang="ru-RU" sz="3200" b="1" dirty="0">
              <a:solidFill>
                <a:srgbClr val="FF0000"/>
              </a:solidFill>
              <a:latin typeface="Georgia" pitchFamily="18" charset="0"/>
              <a:ea typeface="PT Astra Serif" panose="020A0603040505020204" pitchFamily="18" charset="-52"/>
            </a:endParaRPr>
          </a:p>
        </p:txBody>
      </p:sp>
      <p:cxnSp>
        <p:nvCxnSpPr>
          <p:cNvPr id="8" name="Прямая соединительная линия 7"/>
          <p:cNvCxnSpPr/>
          <p:nvPr/>
        </p:nvCxnSpPr>
        <p:spPr>
          <a:xfrm>
            <a:off x="574278" y="525397"/>
            <a:ext cx="8038095" cy="3"/>
          </a:xfrm>
          <a:prstGeom prst="line">
            <a:avLst/>
          </a:prstGeom>
          <a:ln w="190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Прямоугольник 20"/>
          <p:cNvSpPr/>
          <p:nvPr/>
        </p:nvSpPr>
        <p:spPr>
          <a:xfrm>
            <a:off x="395536" y="1412776"/>
            <a:ext cx="8319868" cy="4616644"/>
          </a:xfrm>
          <a:prstGeom prst="rect">
            <a:avLst/>
          </a:prstGeom>
          <a:ln>
            <a:noFill/>
          </a:ln>
        </p:spPr>
        <p:txBody>
          <a:bodyPr wrap="square" lIns="121917" tIns="60958" rIns="121917" bIns="60958">
            <a:spAutoFit/>
          </a:bodyPr>
          <a:lstStyle/>
          <a:p>
            <a:pPr marL="696378" indent="-457200">
              <a:buFont typeface="Arial" panose="020B0604020202020204" pitchFamily="34" charset="0"/>
              <a:buChar char="•"/>
            </a:pPr>
            <a:r>
              <a:rPr lang="ru-RU" sz="2600" u="sng" dirty="0">
                <a:latin typeface="+mj-lt"/>
              </a:rPr>
              <a:t>Создана и работает межведомственная команда по родительскому </a:t>
            </a:r>
            <a:r>
              <a:rPr lang="ru-RU" sz="2600" u="sng" dirty="0" smtClean="0">
                <a:latin typeface="+mj-lt"/>
              </a:rPr>
              <a:t>образованию</a:t>
            </a:r>
            <a:endParaRPr lang="ru-RU" sz="2600" dirty="0" smtClean="0">
              <a:latin typeface="+mj-lt"/>
              <a:ea typeface="Calibri" panose="020F0502020204030204" pitchFamily="34" charset="0"/>
              <a:cs typeface="Times New Roman" pitchFamily="18" charset="0"/>
            </a:endParaRPr>
          </a:p>
          <a:p>
            <a:pPr marL="285750" indent="-285750" algn="just">
              <a:buFont typeface="Arial" pitchFamily="34" charset="0"/>
              <a:buChar char="•"/>
            </a:pPr>
            <a:r>
              <a:rPr lang="ru-RU" sz="2600" u="sng" dirty="0" smtClean="0">
                <a:latin typeface="+mj-lt"/>
              </a:rPr>
              <a:t>Работа </a:t>
            </a:r>
            <a:r>
              <a:rPr lang="ru-RU" sz="2600" u="sng" dirty="0">
                <a:latin typeface="+mj-lt"/>
              </a:rPr>
              <a:t>по родительскому образованию стала </a:t>
            </a:r>
            <a:r>
              <a:rPr lang="ru-RU" sz="2600" u="sng" dirty="0" smtClean="0">
                <a:latin typeface="+mj-lt"/>
              </a:rPr>
              <a:t>системной</a:t>
            </a:r>
          </a:p>
          <a:p>
            <a:pPr marL="285750" indent="-285750" algn="just">
              <a:buFont typeface="Arial" pitchFamily="34" charset="0"/>
              <a:buChar char="•"/>
            </a:pPr>
            <a:r>
              <a:rPr lang="ru-RU" sz="2800" u="sng" dirty="0">
                <a:cs typeface="Times New Roman" panose="02020603050405020304" pitchFamily="18" charset="0"/>
              </a:rPr>
              <a:t>Увеличение числа </a:t>
            </a:r>
            <a:r>
              <a:rPr lang="ru-RU" altLang="ru-RU" sz="2800" u="sng" dirty="0">
                <a:cs typeface="Times New Roman" panose="02020603050405020304" pitchFamily="18" charset="0"/>
              </a:rPr>
              <a:t>семей группы риска и СОП, вовлеченных в мероприятия по родительскому образованию</a:t>
            </a:r>
            <a:endParaRPr lang="ru-RU" sz="2800" u="sng" dirty="0">
              <a:ea typeface="Calibri" panose="020F0502020204030204" pitchFamily="34" charset="0"/>
              <a:cs typeface="Times New Roman" pitchFamily="18" charset="0"/>
            </a:endParaRPr>
          </a:p>
          <a:p>
            <a:pPr marL="285750" indent="-285750" algn="just">
              <a:buFont typeface="Arial" pitchFamily="34" charset="0"/>
              <a:buChar char="•"/>
            </a:pPr>
            <a:r>
              <a:rPr lang="ru-RU" sz="2600" u="sng" dirty="0" smtClean="0">
                <a:latin typeface="+mj-lt"/>
              </a:rPr>
              <a:t>Появился </a:t>
            </a:r>
            <a:r>
              <a:rPr lang="ru-RU" sz="2600" u="sng" dirty="0">
                <a:latin typeface="+mj-lt"/>
              </a:rPr>
              <a:t>опыт проведения семейных </a:t>
            </a:r>
            <a:r>
              <a:rPr lang="ru-RU" sz="2600" u="sng" dirty="0" smtClean="0">
                <a:latin typeface="+mj-lt"/>
              </a:rPr>
              <a:t>форумов</a:t>
            </a:r>
          </a:p>
          <a:p>
            <a:pPr marL="285750" indent="-285750" algn="just">
              <a:buFont typeface="Arial" pitchFamily="34" charset="0"/>
              <a:buChar char="•"/>
            </a:pPr>
            <a:r>
              <a:rPr lang="ru-RU" sz="2600" u="sng" dirty="0" smtClean="0"/>
              <a:t>Активизация </a:t>
            </a:r>
            <a:r>
              <a:rPr lang="ru-RU" sz="2600" u="sng" dirty="0"/>
              <a:t>работы семейных клубов и вовлечение в их работу родителей, состоящих </a:t>
            </a:r>
            <a:r>
              <a:rPr lang="ru-RU" sz="2600" u="sng" dirty="0" smtClean="0"/>
              <a:t>на </a:t>
            </a:r>
            <a:r>
              <a:rPr lang="ru-RU" sz="2600" u="sng" dirty="0"/>
              <a:t>профилактическом учете</a:t>
            </a:r>
            <a:endParaRPr lang="ru-RU" sz="2600" b="1" dirty="0" smtClean="0">
              <a:latin typeface="Georgia" pitchFamily="18" charset="0"/>
              <a:ea typeface="Calibri" panose="020F0502020204030204" pitchFamily="34" charset="0"/>
              <a:cs typeface="Times New Roman" pitchFamily="18" charset="0"/>
            </a:endParaRPr>
          </a:p>
        </p:txBody>
      </p:sp>
      <p:pic>
        <p:nvPicPr>
          <p:cNvPr id="9" name="Picture 2" descr="герб Добрянки Пермс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91055"/>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634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4290"/>
            <a:ext cx="9144000" cy="662655"/>
          </a:xfrm>
        </p:spPr>
        <p:txBody>
          <a:bodyPr>
            <a:noAutofit/>
          </a:bodyPr>
          <a:lstStyle/>
          <a:p>
            <a:pPr algn="ctr"/>
            <a:r>
              <a:rPr lang="ru-RU" sz="3000" b="1" i="1" dirty="0" smtClean="0">
                <a:ea typeface="PT Astra Serif" panose="020A0603040505020204" pitchFamily="18" charset="-52"/>
              </a:rPr>
              <a:t/>
            </a:r>
            <a:br>
              <a:rPr lang="ru-RU" sz="3000" b="1" i="1" dirty="0" smtClean="0">
                <a:ea typeface="PT Astra Serif" panose="020A0603040505020204" pitchFamily="18" charset="-52"/>
              </a:rPr>
            </a:br>
            <a:r>
              <a:rPr lang="ru-RU" sz="3200" b="1" dirty="0" smtClean="0">
                <a:solidFill>
                  <a:srgbClr val="FF0000"/>
                </a:solidFill>
                <a:latin typeface="Georgia" pitchFamily="18" charset="0"/>
                <a:ea typeface="PT Astra Serif" panose="020A0603040505020204" pitchFamily="18" charset="-52"/>
              </a:rPr>
              <a:t>Задачи на перспективу </a:t>
            </a:r>
            <a:r>
              <a:rPr lang="ru-RU" sz="3000" b="1" i="1" dirty="0" smtClean="0">
                <a:ea typeface="PT Astra Serif" panose="020A0603040505020204" pitchFamily="18" charset="-52"/>
              </a:rPr>
              <a:t/>
            </a:r>
            <a:br>
              <a:rPr lang="ru-RU" sz="3000" b="1" i="1" dirty="0" smtClean="0">
                <a:ea typeface="PT Astra Serif" panose="020A0603040505020204" pitchFamily="18" charset="-52"/>
              </a:rPr>
            </a:br>
            <a:r>
              <a:rPr lang="ru-RU" sz="3000" b="1" i="1" dirty="0" smtClean="0">
                <a:ea typeface="PT Astra Serif" panose="020A0603040505020204" pitchFamily="18" charset="-52"/>
              </a:rPr>
              <a:t> </a:t>
            </a:r>
            <a:endParaRPr lang="ru-RU" sz="3000" b="1" i="1" dirty="0">
              <a:ea typeface="PT Astra Serif" panose="020A0603040505020204" pitchFamily="18" charset="-52"/>
            </a:endParaRPr>
          </a:p>
        </p:txBody>
      </p:sp>
      <p:cxnSp>
        <p:nvCxnSpPr>
          <p:cNvPr id="8" name="Прямая соединительная линия 7"/>
          <p:cNvCxnSpPr/>
          <p:nvPr/>
        </p:nvCxnSpPr>
        <p:spPr>
          <a:xfrm>
            <a:off x="428596" y="928670"/>
            <a:ext cx="8038095" cy="3"/>
          </a:xfrm>
          <a:prstGeom prst="line">
            <a:avLst/>
          </a:prstGeom>
          <a:ln w="19050">
            <a:solidFill>
              <a:schemeClr val="accent1">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Прямоугольник 33"/>
          <p:cNvSpPr/>
          <p:nvPr/>
        </p:nvSpPr>
        <p:spPr>
          <a:xfrm>
            <a:off x="392877" y="963249"/>
            <a:ext cx="8358246" cy="5755418"/>
          </a:xfrm>
          <a:prstGeom prst="rect">
            <a:avLst/>
          </a:prstGeom>
          <a:ln>
            <a:noFill/>
          </a:ln>
        </p:spPr>
        <p:txBody>
          <a:bodyPr wrap="square" lIns="121917" tIns="60958" rIns="121917" bIns="60958">
            <a:spAutoFit/>
          </a:bodyPr>
          <a:lstStyle/>
          <a:p>
            <a:pPr marL="360363" algn="just">
              <a:spcAft>
                <a:spcPts val="0"/>
              </a:spcAft>
            </a:pPr>
            <a:endParaRPr lang="ru-RU" b="1" i="1" dirty="0" smtClean="0">
              <a:latin typeface="Times New Roman" pitchFamily="18" charset="0"/>
              <a:ea typeface="Calibri" panose="020F0502020204030204" pitchFamily="34" charset="0"/>
              <a:cs typeface="Times New Roman" pitchFamily="18" charset="0"/>
            </a:endParaRPr>
          </a:p>
          <a:p>
            <a:pPr marL="703263" indent="-342900" algn="just">
              <a:spcAft>
                <a:spcPts val="0"/>
              </a:spcAft>
              <a:buFont typeface="Arial" panose="020B0604020202020204" pitchFamily="34" charset="0"/>
              <a:buChar char="•"/>
            </a:pPr>
            <a:r>
              <a:rPr lang="ru-RU" sz="2200" b="1" i="1" dirty="0" smtClean="0">
                <a:ea typeface="Calibri" panose="020F0502020204030204" pitchFamily="34" charset="0"/>
                <a:cs typeface="Times New Roman" pitchFamily="18" charset="0"/>
              </a:rPr>
              <a:t>Более активно транслировать опыт </a:t>
            </a:r>
            <a:r>
              <a:rPr lang="ru-RU" sz="2200" b="1" dirty="0" smtClean="0">
                <a:ea typeface="Calibri" panose="020F0502020204030204" pitchFamily="34" charset="0"/>
                <a:cs typeface="Times New Roman" pitchFamily="18" charset="0"/>
              </a:rPr>
              <a:t>на муниципальном уровне МБОУ «ПСОШ №3» </a:t>
            </a:r>
            <a:r>
              <a:rPr lang="ru-RU" sz="2200" dirty="0" smtClean="0">
                <a:ea typeface="Calibri" panose="020F0502020204030204" pitchFamily="34" charset="0"/>
                <a:cs typeface="Times New Roman" pitchFamily="18" charset="0"/>
              </a:rPr>
              <a:t>-стажёрской площадки Академии</a:t>
            </a:r>
            <a:r>
              <a:rPr lang="ru-RU" sz="2200" dirty="0" smtClean="0">
                <a:solidFill>
                  <a:srgbClr val="FF0000"/>
                </a:solidFill>
                <a:ea typeface="Calibri" panose="020F0502020204030204" pitchFamily="34" charset="0"/>
                <a:cs typeface="Times New Roman" pitchFamily="18" charset="0"/>
              </a:rPr>
              <a:t> </a:t>
            </a:r>
            <a:r>
              <a:rPr lang="ru-RU" sz="2200" dirty="0" smtClean="0">
                <a:ea typeface="Calibri" panose="020F0502020204030204" pitchFamily="34" charset="0"/>
                <a:cs typeface="Times New Roman" pitchFamily="18" charset="0"/>
              </a:rPr>
              <a:t>родительского образования.</a:t>
            </a:r>
          </a:p>
          <a:p>
            <a:pPr marL="703263" indent="-342900" algn="just">
              <a:spcAft>
                <a:spcPts val="0"/>
              </a:spcAft>
              <a:buFont typeface="Arial" panose="020B0604020202020204" pitchFamily="34" charset="0"/>
              <a:buChar char="•"/>
            </a:pPr>
            <a:r>
              <a:rPr lang="ru-RU" sz="2200" b="1" dirty="0" smtClean="0">
                <a:ea typeface="Calibri" panose="020F0502020204030204" pitchFamily="34" charset="0"/>
                <a:cs typeface="Times New Roman" pitchFamily="18" charset="0"/>
              </a:rPr>
              <a:t>У</a:t>
            </a:r>
            <a:r>
              <a:rPr lang="ru-RU" sz="2200" b="1" i="1" dirty="0" smtClean="0">
                <a:ea typeface="Calibri" panose="020F0502020204030204" pitchFamily="34" charset="0"/>
                <a:cs typeface="Times New Roman" pitchFamily="18" charset="0"/>
              </a:rPr>
              <a:t>крупнить семейные клубы при образовательных учреждениях</a:t>
            </a:r>
            <a:r>
              <a:rPr lang="ru-RU" sz="2200" i="1" dirty="0" smtClean="0">
                <a:ea typeface="Calibri" panose="020F0502020204030204" pitchFamily="34" charset="0"/>
                <a:cs typeface="Times New Roman" pitchFamily="18" charset="0"/>
              </a:rPr>
              <a:t>, </a:t>
            </a:r>
            <a:r>
              <a:rPr lang="ru-RU" sz="2200" dirty="0" smtClean="0">
                <a:ea typeface="Calibri" panose="020F0502020204030204" pitchFamily="34" charset="0"/>
                <a:cs typeface="Times New Roman" pitchFamily="18" charset="0"/>
              </a:rPr>
              <a:t> определить единые задачи </a:t>
            </a:r>
            <a:r>
              <a:rPr lang="ru-RU" sz="2200" dirty="0">
                <a:ea typeface="Calibri" panose="020F0502020204030204" pitchFamily="34" charset="0"/>
                <a:cs typeface="Times New Roman" pitchFamily="18" charset="0"/>
              </a:rPr>
              <a:t>и </a:t>
            </a:r>
            <a:r>
              <a:rPr lang="ru-RU" sz="2200" dirty="0" smtClean="0">
                <a:ea typeface="Calibri" panose="020F0502020204030204" pitchFamily="34" charset="0"/>
                <a:cs typeface="Times New Roman" pitchFamily="18" charset="0"/>
              </a:rPr>
              <a:t>мероприятия развития ОО.</a:t>
            </a:r>
          </a:p>
          <a:p>
            <a:pPr marL="703263" indent="-342900" algn="just">
              <a:spcAft>
                <a:spcPts val="0"/>
              </a:spcAft>
              <a:buFont typeface="Arial" panose="020B0604020202020204" pitchFamily="34" charset="0"/>
              <a:buChar char="•"/>
            </a:pPr>
            <a:r>
              <a:rPr lang="ru-RU" sz="2200" b="1" i="1" dirty="0" err="1" smtClean="0"/>
              <a:t>Распротранение</a:t>
            </a:r>
            <a:r>
              <a:rPr lang="ru-RU" sz="2200" b="1" i="1" dirty="0" smtClean="0"/>
              <a:t> деятельности, направленной </a:t>
            </a:r>
            <a:r>
              <a:rPr lang="ru-RU" sz="2200" b="1" i="1" dirty="0"/>
              <a:t>на активизацию роли отцов в воспитании детей</a:t>
            </a:r>
            <a:r>
              <a:rPr lang="ru-RU" sz="2200" b="1" i="1" dirty="0" smtClean="0">
                <a:solidFill>
                  <a:srgbClr val="000000"/>
                </a:solidFill>
                <a:ea typeface="Calibri" panose="020F0502020204030204" pitchFamily="34" charset="0"/>
                <a:cs typeface="Times New Roman" pitchFamily="18" charset="0"/>
              </a:rPr>
              <a:t> </a:t>
            </a:r>
          </a:p>
          <a:p>
            <a:pPr marL="703263" indent="-342900" algn="just">
              <a:spcAft>
                <a:spcPts val="0"/>
              </a:spcAft>
              <a:buFont typeface="Arial" panose="020B0604020202020204" pitchFamily="34" charset="0"/>
              <a:buChar char="•"/>
            </a:pPr>
            <a:r>
              <a:rPr lang="ru-RU" sz="2200" b="1" i="1" dirty="0" smtClean="0">
                <a:solidFill>
                  <a:srgbClr val="000000"/>
                </a:solidFill>
                <a:ea typeface="Calibri" panose="020F0502020204030204" pitchFamily="34" charset="0"/>
                <a:cs typeface="Times New Roman" pitchFamily="18" charset="0"/>
              </a:rPr>
              <a:t>Направить работу волонтёрского отряда при Добрянском техникуме  </a:t>
            </a:r>
            <a:r>
              <a:rPr lang="ru-RU" sz="2200" dirty="0" smtClean="0">
                <a:solidFill>
                  <a:srgbClr val="000000"/>
                </a:solidFill>
                <a:ea typeface="Calibri" panose="020F0502020204030204" pitchFamily="34" charset="0"/>
                <a:cs typeface="Times New Roman" pitchFamily="18" charset="0"/>
              </a:rPr>
              <a:t>на оказание </a:t>
            </a:r>
            <a:r>
              <a:rPr lang="ru-RU" sz="2200" dirty="0">
                <a:solidFill>
                  <a:srgbClr val="000000"/>
                </a:solidFill>
                <a:ea typeface="Calibri" panose="020F0502020204030204" pitchFamily="34" charset="0"/>
                <a:cs typeface="Times New Roman" pitchFamily="18" charset="0"/>
              </a:rPr>
              <a:t>помощи семьям и подросткам, которые оказались в трудной жизненной </a:t>
            </a:r>
            <a:r>
              <a:rPr lang="ru-RU" sz="2200" dirty="0" smtClean="0">
                <a:solidFill>
                  <a:srgbClr val="000000"/>
                </a:solidFill>
                <a:ea typeface="Calibri" panose="020F0502020204030204" pitchFamily="34" charset="0"/>
                <a:cs typeface="Times New Roman" pitchFamily="18" charset="0"/>
              </a:rPr>
              <a:t>ситуации.</a:t>
            </a:r>
          </a:p>
          <a:p>
            <a:pPr marL="703263" indent="-342900" algn="just">
              <a:spcAft>
                <a:spcPts val="0"/>
              </a:spcAft>
              <a:buFont typeface="Arial" panose="020B0604020202020204" pitchFamily="34" charset="0"/>
              <a:buChar char="•"/>
            </a:pPr>
            <a:r>
              <a:rPr lang="ru-RU" sz="2200" b="1" i="1" dirty="0" smtClean="0">
                <a:solidFill>
                  <a:srgbClr val="000000"/>
                </a:solidFill>
                <a:ea typeface="Calibri" panose="020F0502020204030204" pitchFamily="34" charset="0"/>
                <a:cs typeface="Times New Roman" pitchFamily="18" charset="0"/>
              </a:rPr>
              <a:t>Внедрение в работу комиссии по делам несовершеннолетних </a:t>
            </a:r>
            <a:r>
              <a:rPr lang="ru-RU" sz="2200" dirty="0" smtClean="0">
                <a:solidFill>
                  <a:srgbClr val="000000"/>
                </a:solidFill>
                <a:ea typeface="Calibri" panose="020F0502020204030204" pitchFamily="34" charset="0"/>
                <a:cs typeface="Times New Roman" pitchFamily="18" charset="0"/>
              </a:rPr>
              <a:t>скорой психолого-педагогической помощи</a:t>
            </a:r>
            <a:endParaRPr lang="ru-RU" sz="2200" dirty="0">
              <a:ea typeface="Calibri" panose="020F0502020204030204" pitchFamily="34" charset="0"/>
              <a:cs typeface="Times New Roman" pitchFamily="18" charset="0"/>
            </a:endParaRPr>
          </a:p>
          <a:p>
            <a:pPr marL="360363" algn="just">
              <a:spcAft>
                <a:spcPts val="0"/>
              </a:spcAft>
            </a:pPr>
            <a:endParaRPr lang="ru-RU" b="1" i="1" dirty="0" smtClean="0">
              <a:latin typeface="Times New Roman" pitchFamily="18" charset="0"/>
              <a:ea typeface="Calibri" panose="020F0502020204030204" pitchFamily="34" charset="0"/>
              <a:cs typeface="Times New Roman" pitchFamily="18" charset="0"/>
            </a:endParaRPr>
          </a:p>
        </p:txBody>
      </p:sp>
      <p:pic>
        <p:nvPicPr>
          <p:cNvPr id="12" name="Picture 2" descr="герб Добрянки Пермс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34" y="181238"/>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760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Прямоугольник 4"/>
          <p:cNvSpPr>
            <a:spLocks noChangeArrowheads="1"/>
          </p:cNvSpPr>
          <p:nvPr/>
        </p:nvSpPr>
        <p:spPr bwMode="auto">
          <a:xfrm>
            <a:off x="357188" y="357188"/>
            <a:ext cx="8358187" cy="1200150"/>
          </a:xfrm>
          <a:prstGeom prst="rect">
            <a:avLst/>
          </a:prstGeom>
          <a:noFill/>
          <a:ln w="9525">
            <a:noFill/>
            <a:miter lim="800000"/>
            <a:headEnd/>
            <a:tailEnd/>
          </a:ln>
        </p:spPr>
        <p:txBody>
          <a:bodyPr>
            <a:spAutoFit/>
          </a:bodyPr>
          <a:lstStyle/>
          <a:p>
            <a:pPr algn="ctr" eaLnBrk="1" hangingPunct="1">
              <a:defRPr/>
            </a:pPr>
            <a:r>
              <a:rPr lang="ru-RU" sz="3600" b="1" dirty="0">
                <a:solidFill>
                  <a:srgbClr val="FF0000"/>
                </a:solidFill>
                <a:cs typeface="Times New Roman" pitchFamily="18" charset="0"/>
              </a:rPr>
              <a:t>Давайте дружить семьями!</a:t>
            </a:r>
          </a:p>
          <a:p>
            <a:pPr algn="ctr" eaLnBrk="1" hangingPunct="1">
              <a:defRPr/>
            </a:pPr>
            <a:r>
              <a:rPr lang="ru-RU" sz="3600" b="1" i="1" dirty="0">
                <a:solidFill>
                  <a:srgbClr val="FF0000"/>
                </a:solidFill>
                <a:cs typeface="Times New Roman" pitchFamily="18" charset="0"/>
              </a:rPr>
              <a:t>Приезжайте к нам в гости!</a:t>
            </a:r>
          </a:p>
        </p:txBody>
      </p:sp>
      <p:pic>
        <p:nvPicPr>
          <p:cNvPr id="44035" name="Picture 6" descr="C:\Users\Близнецова\Desktop\Родительское образование, методические материалы\Акция ИДЕМ ДОРОГОЮ ДОБРА\Отчёты\ПДС 7  Сохраним семью - сбережем Россию\Сохраним семью - сбережем Россию\дни общения\бабушкины пирожки.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1773238"/>
            <a:ext cx="6173788"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2" descr="герб Добрянки Пермс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60350"/>
            <a:ext cx="75247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203566"/>
      </p:ext>
    </p:extLst>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nvGraphicFramePr>
        <p:xfrm>
          <a:off x="285720" y="642918"/>
          <a:ext cx="8462744"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7" name="Прямоугольник 6"/>
          <p:cNvSpPr>
            <a:spLocks noChangeArrowheads="1"/>
          </p:cNvSpPr>
          <p:nvPr/>
        </p:nvSpPr>
        <p:spPr bwMode="auto">
          <a:xfrm>
            <a:off x="1476375" y="260350"/>
            <a:ext cx="7056438" cy="646113"/>
          </a:xfrm>
          <a:prstGeom prst="rect">
            <a:avLst/>
          </a:prstGeom>
          <a:noFill/>
          <a:ln w="9525">
            <a:noFill/>
            <a:miter lim="800000"/>
            <a:headEnd/>
            <a:tailEnd/>
          </a:ln>
        </p:spPr>
        <p:txBody>
          <a:bodyPr>
            <a:spAutoFit/>
          </a:bodyPr>
          <a:lstStyle/>
          <a:p>
            <a:pPr algn="ctr" eaLnBrk="1" hangingPunct="1">
              <a:defRPr/>
            </a:pPr>
            <a:r>
              <a:rPr lang="ru-RU" sz="3600" b="1" dirty="0">
                <a:solidFill>
                  <a:srgbClr val="FF0000"/>
                </a:solidFill>
                <a:latin typeface="+mj-lt"/>
                <a:cs typeface="Times New Roman" pitchFamily="18" charset="0"/>
              </a:rPr>
              <a:t>Основные направления работы</a:t>
            </a:r>
            <a:endParaRPr lang="ru-RU" sz="3600" b="1" dirty="0">
              <a:solidFill>
                <a:srgbClr val="FF0000"/>
              </a:solidFill>
              <a:latin typeface="+mj-lt"/>
            </a:endParaRPr>
          </a:p>
        </p:txBody>
      </p:sp>
      <p:pic>
        <p:nvPicPr>
          <p:cNvPr id="10244" name="Picture 2" descr="герб Добрянки Пермск"/>
          <p:cNvPicPr>
            <a:picLocks noChangeAspect="1" noChangeArrowheads="1"/>
          </p:cNvPicPr>
          <p:nvPr/>
        </p:nvPicPr>
        <p:blipFill>
          <a:blip r:embed="rId8" cstate="print"/>
          <a:srcRect/>
          <a:stretch>
            <a:fillRect/>
          </a:stretch>
        </p:blipFill>
        <p:spPr bwMode="auto">
          <a:xfrm>
            <a:off x="250825" y="188913"/>
            <a:ext cx="1014413" cy="15621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49762" y="1432751"/>
            <a:ext cx="2867102" cy="1067949"/>
          </a:xfrm>
          <a:prstGeom prst="rect">
            <a:avLst/>
          </a:prstGeom>
        </p:spPr>
        <p:txBody>
          <a:bodyPr spcFirstLastPara="1" vert="horz" wrap="square" lIns="91425" tIns="91425" rIns="91425" bIns="91425" rtlCol="0" anchor="t" anchorCtr="0">
            <a:noAutofit/>
          </a:bodyPr>
          <a:lstStyle/>
          <a:p>
            <a:r>
              <a:rPr lang="ru-RU" b="1" dirty="0" smtClean="0"/>
              <a:t> </a:t>
            </a:r>
            <a:endParaRPr b="1" dirty="0"/>
          </a:p>
        </p:txBody>
      </p:sp>
      <p:sp>
        <p:nvSpPr>
          <p:cNvPr id="12" name="Прямоугольник 11"/>
          <p:cNvSpPr/>
          <p:nvPr/>
        </p:nvSpPr>
        <p:spPr>
          <a:xfrm>
            <a:off x="135922" y="3957378"/>
            <a:ext cx="2250624" cy="375552"/>
          </a:xfrm>
          <a:prstGeom prst="rect">
            <a:avLst/>
          </a:prstGeom>
        </p:spPr>
        <p:txBody>
          <a:bodyPr wrap="square">
            <a:spAutoFit/>
          </a:bodyPr>
          <a:lstStyle/>
          <a:p>
            <a:pPr algn="ctr">
              <a:lnSpc>
                <a:spcPct val="107000"/>
              </a:lnSpc>
            </a:pPr>
            <a:r>
              <a:rPr lang="ru-RU" b="1" dirty="0" smtClean="0"/>
              <a:t> </a:t>
            </a:r>
            <a:endParaRPr lang="ru-RU" b="1" dirty="0">
              <a:latin typeface="Calibri"/>
              <a:ea typeface="Calibri"/>
              <a:cs typeface="Times New Roman"/>
            </a:endParaRPr>
          </a:p>
        </p:txBody>
      </p:sp>
      <p:sp>
        <p:nvSpPr>
          <p:cNvPr id="16" name="Google Shape;205;p28"/>
          <p:cNvSpPr txBox="1">
            <a:spLocks/>
          </p:cNvSpPr>
          <p:nvPr/>
        </p:nvSpPr>
        <p:spPr>
          <a:xfrm>
            <a:off x="2643174" y="2643182"/>
            <a:ext cx="2928958" cy="134669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ru-RU" sz="1600" b="1" dirty="0" smtClean="0">
                <a:solidFill>
                  <a:schemeClr val="tx1"/>
                </a:solidFill>
                <a:highlight>
                  <a:srgbClr val="BDECE5"/>
                </a:highlight>
                <a:latin typeface="Times New Roman" pitchFamily="18" charset="0"/>
                <a:cs typeface="Times New Roman" pitchFamily="18" charset="0"/>
              </a:rPr>
              <a:t>Проведение заседаний межведомственной рабочей группы</a:t>
            </a:r>
            <a:endParaRPr lang="ru-RU" sz="1600" b="1" dirty="0">
              <a:solidFill>
                <a:schemeClr val="tx1"/>
              </a:solidFill>
              <a:highlight>
                <a:srgbClr val="BDECE5"/>
              </a:highlight>
              <a:latin typeface="Times New Roman" pitchFamily="18" charset="0"/>
              <a:cs typeface="Times New Roman" pitchFamily="18" charset="0"/>
            </a:endParaRPr>
          </a:p>
        </p:txBody>
      </p:sp>
      <p:sp>
        <p:nvSpPr>
          <p:cNvPr id="17" name="Google Shape;206;p28"/>
          <p:cNvSpPr txBox="1">
            <a:spLocks/>
          </p:cNvSpPr>
          <p:nvPr/>
        </p:nvSpPr>
        <p:spPr>
          <a:xfrm>
            <a:off x="5786446" y="2714620"/>
            <a:ext cx="3010720" cy="1136814"/>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ru-RU" sz="1600" b="1" dirty="0" smtClean="0">
                <a:highlight>
                  <a:srgbClr val="BDECE5"/>
                </a:highlight>
                <a:latin typeface="Times New Roman" pitchFamily="18" charset="0"/>
                <a:cs typeface="Times New Roman" pitchFamily="18" charset="0"/>
              </a:rPr>
              <a:t>Формирование, утверждение и контроль реализации планов по родительскому просвещению и образованию субъектами профилактики района</a:t>
            </a:r>
            <a:endParaRPr lang="ru-RU" b="1" dirty="0">
              <a:highlight>
                <a:srgbClr val="BDECE5"/>
              </a:highlight>
              <a:latin typeface="Times New Roman" pitchFamily="18" charset="0"/>
              <a:cs typeface="Times New Roman" pitchFamily="18" charset="0"/>
            </a:endParaRPr>
          </a:p>
          <a:p>
            <a:pPr>
              <a:buClr>
                <a:schemeClr val="dk1"/>
              </a:buClr>
              <a:buSzPts val="1100"/>
            </a:pPr>
            <a:r>
              <a:rPr lang="ru-RU" sz="1200" dirty="0" smtClean="0"/>
              <a:t> </a:t>
            </a:r>
            <a:endParaRPr lang="ru-RU" sz="1200" dirty="0"/>
          </a:p>
        </p:txBody>
      </p:sp>
      <p:sp>
        <p:nvSpPr>
          <p:cNvPr id="18" name="Google Shape;207;p28"/>
          <p:cNvSpPr txBox="1">
            <a:spLocks/>
          </p:cNvSpPr>
          <p:nvPr/>
        </p:nvSpPr>
        <p:spPr>
          <a:xfrm>
            <a:off x="4142501" y="5986282"/>
            <a:ext cx="3571900" cy="746271"/>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ru-RU" sz="1600" b="1" dirty="0" smtClean="0">
                <a:highlight>
                  <a:srgbClr val="BDECE5"/>
                </a:highlight>
                <a:latin typeface="Times New Roman" pitchFamily="18" charset="0"/>
                <a:cs typeface="Times New Roman" pitchFamily="18" charset="0"/>
              </a:rPr>
              <a:t>Проведение районных семейных форумов</a:t>
            </a:r>
            <a:r>
              <a:rPr lang="ru-RU" sz="1200" b="1" dirty="0" smtClean="0"/>
              <a:t> </a:t>
            </a:r>
            <a:endParaRPr lang="en-US" sz="1200" dirty="0"/>
          </a:p>
        </p:txBody>
      </p:sp>
      <p:sp>
        <p:nvSpPr>
          <p:cNvPr id="19" name="Google Shape;208;p28"/>
          <p:cNvSpPr txBox="1">
            <a:spLocks/>
          </p:cNvSpPr>
          <p:nvPr/>
        </p:nvSpPr>
        <p:spPr>
          <a:xfrm>
            <a:off x="3133780" y="3994134"/>
            <a:ext cx="2324308" cy="1431094"/>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endParaRPr lang="ru-RU" sz="1200" dirty="0"/>
          </a:p>
        </p:txBody>
      </p:sp>
      <p:sp>
        <p:nvSpPr>
          <p:cNvPr id="2" name="Прямоугольник 1"/>
          <p:cNvSpPr/>
          <p:nvPr/>
        </p:nvSpPr>
        <p:spPr>
          <a:xfrm>
            <a:off x="181203" y="250394"/>
            <a:ext cx="2360531" cy="6109365"/>
          </a:xfrm>
          <a:prstGeom prst="rect">
            <a:avLst/>
          </a:prstGeom>
        </p:spPr>
        <p:txBody>
          <a:bodyPr wrap="square">
            <a:spAutoFit/>
          </a:bodyPr>
          <a:lstStyle/>
          <a:p>
            <a:endParaRPr lang="ru-RU" b="1" i="1" dirty="0" smtClean="0">
              <a:solidFill>
                <a:srgbClr val="FF6600"/>
              </a:solidFill>
              <a:latin typeface="Georgia" panose="02040502050405020303" pitchFamily="18" charset="0"/>
              <a:ea typeface="+mj-ea"/>
              <a:cs typeface="+mj-cs"/>
            </a:endParaRPr>
          </a:p>
          <a:p>
            <a:endParaRPr lang="ru-RU" b="1" i="1" dirty="0" smtClean="0">
              <a:solidFill>
                <a:srgbClr val="FF6600"/>
              </a:solidFill>
              <a:latin typeface="Georgia" panose="02040502050405020303" pitchFamily="18" charset="0"/>
              <a:ea typeface="+mj-ea"/>
              <a:cs typeface="+mj-cs"/>
            </a:endParaRPr>
          </a:p>
          <a:p>
            <a:r>
              <a:rPr lang="ru-RU" b="1" i="1" dirty="0" smtClean="0">
                <a:solidFill>
                  <a:srgbClr val="0070C0"/>
                </a:solidFill>
                <a:latin typeface="Georgia" panose="02040502050405020303" pitchFamily="18" charset="0"/>
                <a:ea typeface="+mj-ea"/>
                <a:cs typeface="+mj-cs"/>
              </a:rPr>
              <a:t> </a:t>
            </a:r>
          </a:p>
          <a:p>
            <a:endParaRPr lang="ru-RU" b="1" i="1" dirty="0">
              <a:solidFill>
                <a:srgbClr val="0070C0"/>
              </a:solidFill>
              <a:latin typeface="Georgia" panose="02040502050405020303" pitchFamily="18" charset="0"/>
              <a:ea typeface="+mj-ea"/>
              <a:cs typeface="+mj-cs"/>
            </a:endParaRPr>
          </a:p>
          <a:p>
            <a:r>
              <a:rPr lang="ru-RU" b="1" i="1" dirty="0" smtClean="0">
                <a:latin typeface="Georgia" panose="02040502050405020303" pitchFamily="18" charset="0"/>
                <a:ea typeface="+mj-ea"/>
                <a:cs typeface="+mj-cs"/>
              </a:rPr>
              <a:t>Издано Постановление КДН </a:t>
            </a:r>
            <a:r>
              <a:rPr lang="ru-RU" b="1" i="1" dirty="0">
                <a:latin typeface="Georgia" panose="02040502050405020303" pitchFamily="18" charset="0"/>
                <a:ea typeface="+mj-ea"/>
                <a:cs typeface="+mj-cs"/>
              </a:rPr>
              <a:t>и ЗП от </a:t>
            </a:r>
            <a:r>
              <a:rPr lang="ru-RU" b="1" i="1" dirty="0" smtClean="0">
                <a:latin typeface="Georgia" panose="02040502050405020303" pitchFamily="18" charset="0"/>
                <a:ea typeface="+mj-ea"/>
                <a:cs typeface="+mj-cs"/>
              </a:rPr>
              <a:t>05.02.2019 </a:t>
            </a:r>
            <a:r>
              <a:rPr lang="ru-RU" b="1" i="1" dirty="0">
                <a:latin typeface="Georgia" panose="02040502050405020303" pitchFamily="18" charset="0"/>
                <a:ea typeface="+mj-ea"/>
                <a:cs typeface="+mj-cs"/>
              </a:rPr>
              <a:t>№ </a:t>
            </a:r>
            <a:r>
              <a:rPr lang="ru-RU" b="1" i="1" dirty="0" smtClean="0">
                <a:latin typeface="Georgia" panose="02040502050405020303" pitchFamily="18" charset="0"/>
                <a:ea typeface="+mj-ea"/>
                <a:cs typeface="+mj-cs"/>
              </a:rPr>
              <a:t>4/2 </a:t>
            </a:r>
            <a:r>
              <a:rPr lang="ru-RU" sz="1900" b="1" i="1" dirty="0" smtClean="0">
                <a:latin typeface="Georgia" panose="02040502050405020303" pitchFamily="18" charset="0"/>
                <a:ea typeface="+mj-ea"/>
                <a:cs typeface="+mj-cs"/>
              </a:rPr>
              <a:t>«Об  утверждении единого межведомственного плана мероприятий по организации родительского просвещения и образования на территории  ДМР на 2019 год» </a:t>
            </a:r>
            <a:endParaRPr lang="ru-RU" sz="1900" i="1" dirty="0">
              <a:latin typeface="Georgia" panose="02040502050405020303" pitchFamily="18" charset="0"/>
            </a:endParaRPr>
          </a:p>
        </p:txBody>
      </p:sp>
      <p:sp>
        <p:nvSpPr>
          <p:cNvPr id="23" name="TextBox 22"/>
          <p:cNvSpPr txBox="1"/>
          <p:nvPr/>
        </p:nvSpPr>
        <p:spPr>
          <a:xfrm>
            <a:off x="2928926" y="142852"/>
            <a:ext cx="5901552" cy="769441"/>
          </a:xfrm>
          <a:prstGeom prst="rect">
            <a:avLst/>
          </a:prstGeom>
          <a:noFill/>
        </p:spPr>
        <p:txBody>
          <a:bodyPr wrap="square" rtlCol="0">
            <a:spAutoFit/>
          </a:bodyPr>
          <a:lstStyle/>
          <a:p>
            <a:pPr algn="ctr"/>
            <a:r>
              <a:rPr lang="ru-RU" sz="2200" b="1" dirty="0" smtClean="0">
                <a:solidFill>
                  <a:srgbClr val="FF0000"/>
                </a:solidFill>
              </a:rPr>
              <a:t>КДН и ЗП является координатором по родительскому образованию в районе</a:t>
            </a:r>
            <a:endParaRPr lang="ru-RU" sz="2200" b="1" dirty="0">
              <a:solidFill>
                <a:srgbClr val="FF0000"/>
              </a:solidFill>
            </a:endParaRPr>
          </a:p>
        </p:txBody>
      </p:sp>
      <p:pic>
        <p:nvPicPr>
          <p:cNvPr id="15" name="Picture 2" descr="C:\Users\Близнецова\Desktop\NqrWIrQTTi4.jpg"/>
          <p:cNvPicPr>
            <a:picLocks noChangeAspect="1" noChangeArrowheads="1"/>
          </p:cNvPicPr>
          <p:nvPr/>
        </p:nvPicPr>
        <p:blipFill>
          <a:blip r:embed="rId3" cstate="print"/>
          <a:srcRect t="14130"/>
          <a:stretch>
            <a:fillRect/>
          </a:stretch>
        </p:blipFill>
        <p:spPr bwMode="auto">
          <a:xfrm>
            <a:off x="5857884" y="928670"/>
            <a:ext cx="3034596" cy="1736522"/>
          </a:xfrm>
          <a:prstGeom prst="rect">
            <a:avLst/>
          </a:prstGeom>
          <a:noFill/>
        </p:spPr>
      </p:pic>
      <p:pic>
        <p:nvPicPr>
          <p:cNvPr id="22" name="Рисунок 21" descr="http://polazna-ds7.dobryanka-edu.ru/upload/versions/21023/42946/Gostin_1.jpg"/>
          <p:cNvPicPr/>
          <p:nvPr/>
        </p:nvPicPr>
        <p:blipFill>
          <a:blip r:embed="rId4" cstate="print"/>
          <a:srcRect/>
          <a:stretch>
            <a:fillRect/>
          </a:stretch>
        </p:blipFill>
        <p:spPr bwMode="auto">
          <a:xfrm>
            <a:off x="2857488" y="928670"/>
            <a:ext cx="2570026" cy="1712208"/>
          </a:xfrm>
          <a:prstGeom prst="rect">
            <a:avLst/>
          </a:prstGeom>
          <a:noFill/>
          <a:ln w="9525">
            <a:noFill/>
            <a:miter lim="800000"/>
            <a:headEnd/>
            <a:tailEnd/>
          </a:ln>
        </p:spPr>
      </p:pic>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284" y="4112493"/>
            <a:ext cx="2624122" cy="1751173"/>
          </a:xfrm>
          <a:prstGeom prst="rect">
            <a:avLst/>
          </a:prstGeom>
        </p:spPr>
      </p:pic>
      <p:pic>
        <p:nvPicPr>
          <p:cNvPr id="13" name="Picture 2" descr="герб Добрянки Пермс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283" y="11088"/>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118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49762" y="1432751"/>
            <a:ext cx="2867102" cy="1067949"/>
          </a:xfrm>
          <a:prstGeom prst="rect">
            <a:avLst/>
          </a:prstGeom>
        </p:spPr>
        <p:txBody>
          <a:bodyPr spcFirstLastPara="1" vert="horz" wrap="square" lIns="91425" tIns="91425" rIns="91425" bIns="91425" rtlCol="0" anchor="t" anchorCtr="0">
            <a:noAutofit/>
          </a:bodyPr>
          <a:lstStyle/>
          <a:p>
            <a:r>
              <a:rPr lang="ru-RU" b="1" dirty="0" smtClean="0"/>
              <a:t> </a:t>
            </a:r>
            <a:endParaRPr b="1" dirty="0"/>
          </a:p>
        </p:txBody>
      </p:sp>
      <p:sp>
        <p:nvSpPr>
          <p:cNvPr id="12" name="Прямоугольник 11"/>
          <p:cNvSpPr/>
          <p:nvPr/>
        </p:nvSpPr>
        <p:spPr>
          <a:xfrm>
            <a:off x="135922" y="3957378"/>
            <a:ext cx="2250624" cy="3755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2F2B20"/>
                </a:solidFill>
                <a:effectLst/>
                <a:uLnTx/>
                <a:uFillTx/>
                <a:latin typeface="Calibri"/>
                <a:ea typeface="+mn-ea"/>
                <a:cs typeface="+mn-cs"/>
              </a:rPr>
              <a:t> </a:t>
            </a:r>
            <a:endParaRPr kumimoji="0" lang="ru-RU" sz="1800" b="1" i="0" u="none" strike="noStrike" kern="1200" cap="none" spc="0" normalizeH="0" baseline="0" noProof="0" dirty="0">
              <a:ln>
                <a:noFill/>
              </a:ln>
              <a:solidFill>
                <a:srgbClr val="2F2B20"/>
              </a:solidFill>
              <a:effectLst/>
              <a:uLnTx/>
              <a:uFillTx/>
              <a:latin typeface="Calibri"/>
              <a:ea typeface="Calibri"/>
              <a:cs typeface="Times New Roman"/>
            </a:endParaRPr>
          </a:p>
        </p:txBody>
      </p:sp>
      <p:sp>
        <p:nvSpPr>
          <p:cNvPr id="17" name="Google Shape;206;p28"/>
          <p:cNvSpPr txBox="1">
            <a:spLocks/>
          </p:cNvSpPr>
          <p:nvPr/>
        </p:nvSpPr>
        <p:spPr>
          <a:xfrm>
            <a:off x="5737687" y="2292186"/>
            <a:ext cx="3010720" cy="1512765"/>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F2B20"/>
              </a:buClr>
              <a:buSzPts val="1100"/>
              <a:buFont typeface="Arial"/>
              <a:buNone/>
              <a:tabLst/>
              <a:defRPr/>
            </a:pPr>
            <a:r>
              <a:rPr kumimoji="0" lang="ru-RU" sz="1400" b="1" i="0" u="none" strike="noStrike" kern="1200" cap="none" spc="0" normalizeH="0" baseline="0" noProof="0" dirty="0" smtClean="0">
                <a:ln>
                  <a:noFill/>
                </a:ln>
                <a:solidFill>
                  <a:srgbClr val="000000"/>
                </a:solidFill>
                <a:effectLst/>
                <a:highlight>
                  <a:srgbClr val="BDECE5"/>
                </a:highlight>
                <a:uLnTx/>
                <a:uFillTx/>
                <a:latin typeface="Arial"/>
                <a:cs typeface="Arial"/>
                <a:sym typeface="Arial"/>
              </a:rPr>
              <a:t> </a:t>
            </a:r>
            <a:endParaRPr kumimoji="0" lang="ru-RU" sz="1400" b="1" i="0" u="none" strike="noStrike" kern="1200" cap="none" spc="0" normalizeH="0" baseline="0" noProof="0" dirty="0">
              <a:ln>
                <a:noFill/>
              </a:ln>
              <a:solidFill>
                <a:srgbClr val="000000"/>
              </a:solidFill>
              <a:effectLst/>
              <a:highlight>
                <a:srgbClr val="BDECE5"/>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2F2B20"/>
              </a:buClr>
              <a:buSzPts val="1100"/>
              <a:buFont typeface="Arial"/>
              <a:buNone/>
              <a:tabLst/>
              <a:defRPr/>
            </a:pPr>
            <a:r>
              <a:rPr kumimoji="0" lang="ru-RU" sz="1200" b="0" i="0" u="none" strike="noStrike" kern="1200" cap="none" spc="0" normalizeH="0" baseline="0" noProof="0" dirty="0" smtClean="0">
                <a:ln>
                  <a:noFill/>
                </a:ln>
                <a:solidFill>
                  <a:srgbClr val="000000"/>
                </a:solidFill>
                <a:effectLst/>
                <a:uLnTx/>
                <a:uFillTx/>
                <a:latin typeface="Arial"/>
                <a:cs typeface="Arial"/>
                <a:sym typeface="Arial"/>
              </a:rPr>
              <a:t> </a:t>
            </a:r>
            <a:endParaRPr kumimoji="0" lang="ru-RU" sz="12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9" name="Google Shape;208;p28"/>
          <p:cNvSpPr txBox="1">
            <a:spLocks/>
          </p:cNvSpPr>
          <p:nvPr/>
        </p:nvSpPr>
        <p:spPr>
          <a:xfrm>
            <a:off x="3133780" y="3994134"/>
            <a:ext cx="2324308" cy="1431094"/>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F2B20"/>
              </a:buClr>
              <a:buSzPts val="1100"/>
              <a:buFont typeface="Arial"/>
              <a:buNone/>
              <a:tabLst/>
              <a:defRPr/>
            </a:pPr>
            <a:endParaRPr kumimoji="0" lang="ru-RU" sz="12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20" name="Google Shape;209;p28"/>
          <p:cNvSpPr txBox="1">
            <a:spLocks/>
          </p:cNvSpPr>
          <p:nvPr/>
        </p:nvSpPr>
        <p:spPr>
          <a:xfrm>
            <a:off x="2827191" y="515705"/>
            <a:ext cx="5129185" cy="2841287"/>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F2B20"/>
              </a:buClr>
              <a:buSzPts val="1100"/>
              <a:buFont typeface="Arial"/>
              <a:buNone/>
              <a:tabLst/>
              <a:defRPr/>
            </a:pPr>
            <a:r>
              <a:rPr kumimoji="0" lang="ru-RU" sz="2500" b="1" i="0" u="none" strike="noStrike" kern="1200" cap="none" spc="0" normalizeH="0" baseline="0" noProof="0" dirty="0" smtClean="0">
                <a:ln>
                  <a:noFill/>
                </a:ln>
                <a:solidFill>
                  <a:srgbClr val="000000"/>
                </a:solidFill>
                <a:effectLst/>
                <a:highlight>
                  <a:srgbClr val="BDECE5"/>
                </a:highlight>
                <a:uLnTx/>
                <a:uFillTx/>
                <a:latin typeface="Arial"/>
                <a:cs typeface="Arial"/>
                <a:sym typeface="Arial"/>
              </a:rPr>
              <a:t> </a:t>
            </a:r>
            <a:endParaRPr kumimoji="0" lang="ru-RU" sz="1400" b="1" i="0" u="none" strike="noStrike" kern="1200" cap="none" spc="0" normalizeH="0" baseline="0" noProof="0" dirty="0" smtClean="0">
              <a:ln>
                <a:noFill/>
              </a:ln>
              <a:solidFill>
                <a:srgbClr val="000000"/>
              </a:solidFill>
              <a:effectLst/>
              <a:highlight>
                <a:srgbClr val="BDECE5"/>
              </a:highligh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2F2B20"/>
              </a:buClr>
              <a:buSzPts val="1100"/>
              <a:buFont typeface="Wingdings" panose="05000000000000000000" pitchFamily="2" charset="2"/>
              <a:buChar char="q"/>
              <a:tabLst/>
              <a:defRPr/>
            </a:pPr>
            <a:endParaRPr kumimoji="0" lang="ru-RU" sz="1200" b="1" i="0" u="none" strike="noStrike" kern="1200" cap="none" spc="0" normalizeH="0" baseline="0" noProof="0" dirty="0">
              <a:ln>
                <a:noFill/>
              </a:ln>
              <a:solidFill>
                <a:srgbClr val="000000"/>
              </a:solidFill>
              <a:effectLst/>
              <a:highlight>
                <a:srgbClr val="BDECE5"/>
              </a:highligh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2F2B20"/>
              </a:buClr>
              <a:buSzPts val="1100"/>
              <a:buFont typeface="Wingdings" panose="05000000000000000000" pitchFamily="2" charset="2"/>
              <a:buChar char="q"/>
              <a:tabLst/>
              <a:defRPr/>
            </a:pPr>
            <a:endParaRPr kumimoji="0" lang="ru-RU" sz="1200" b="1" i="0" u="none" strike="noStrike" kern="1200" cap="none" spc="0" normalizeH="0" baseline="0" noProof="0" dirty="0" smtClean="0">
              <a:ln>
                <a:noFill/>
              </a:ln>
              <a:solidFill>
                <a:srgbClr val="000000"/>
              </a:solidFill>
              <a:effectLst/>
              <a:highlight>
                <a:srgbClr val="BDECE5"/>
              </a:highlight>
              <a:uLnTx/>
              <a:uFillTx/>
              <a:latin typeface="Arial"/>
              <a:cs typeface="Arial"/>
              <a:sym typeface="Arial"/>
            </a:endParaRPr>
          </a:p>
        </p:txBody>
      </p:sp>
      <p:sp>
        <p:nvSpPr>
          <p:cNvPr id="2" name="Прямоугольник 1"/>
          <p:cNvSpPr/>
          <p:nvPr/>
        </p:nvSpPr>
        <p:spPr>
          <a:xfrm>
            <a:off x="0" y="0"/>
            <a:ext cx="9144000" cy="830997"/>
          </a:xfrm>
          <a:prstGeom prst="rect">
            <a:avLst/>
          </a:prstGeom>
        </p:spPr>
        <p:txBody>
          <a:bodyPr wrap="square">
            <a:spAutoFit/>
          </a:bodyPr>
          <a:lstStyle/>
          <a:p>
            <a:pPr lvl="0" algn="ctr"/>
            <a:r>
              <a:rPr lang="ru-RU" sz="2000" b="1" dirty="0" smtClean="0">
                <a:solidFill>
                  <a:srgbClr val="002060"/>
                </a:solidFill>
                <a:latin typeface="Georgia" panose="02040502050405020303" pitchFamily="18" charset="0"/>
                <a:ea typeface="+mj-ea"/>
                <a:cs typeface="+mj-cs"/>
              </a:rPr>
              <a:t>                  </a:t>
            </a:r>
            <a:r>
              <a:rPr lang="ru-RU" sz="2400" b="1" dirty="0" smtClean="0">
                <a:solidFill>
                  <a:srgbClr val="FF0000"/>
                </a:solidFill>
                <a:ea typeface="+mj-ea"/>
                <a:cs typeface="+mj-cs"/>
              </a:rPr>
              <a:t>Итоговым мероприятием 2018 года стал Детско-родительский форум </a:t>
            </a:r>
            <a:endParaRPr kumimoji="0" lang="ru-RU" sz="2400" b="0" u="none" strike="noStrike" kern="1200" cap="none" spc="0" normalizeH="0" baseline="0" noProof="0" dirty="0">
              <a:ln>
                <a:noFill/>
              </a:ln>
              <a:solidFill>
                <a:srgbClr val="FF0000"/>
              </a:solidFill>
              <a:effectLst/>
              <a:uLnTx/>
              <a:uFillTx/>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rcRect t="10130"/>
          <a:stretch>
            <a:fillRect/>
          </a:stretch>
        </p:blipFill>
        <p:spPr>
          <a:xfrm>
            <a:off x="0" y="4000504"/>
            <a:ext cx="6286544" cy="2857496"/>
          </a:xfrm>
          <a:prstGeom prst="rect">
            <a:avLst/>
          </a:prstGeom>
        </p:spPr>
      </p:pic>
      <p:sp>
        <p:nvSpPr>
          <p:cNvPr id="13" name="TextBox 12"/>
          <p:cNvSpPr txBox="1"/>
          <p:nvPr/>
        </p:nvSpPr>
        <p:spPr>
          <a:xfrm>
            <a:off x="6764367" y="3995678"/>
            <a:ext cx="2379633" cy="2862322"/>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Участники – </a:t>
            </a:r>
          </a:p>
          <a:p>
            <a:pPr algn="ctr"/>
            <a:r>
              <a:rPr lang="ru-RU" sz="2000" b="1" dirty="0" smtClean="0">
                <a:latin typeface="Times New Roman" pitchFamily="18" charset="0"/>
                <a:cs typeface="Times New Roman" pitchFamily="18" charset="0"/>
              </a:rPr>
              <a:t>117 семей из</a:t>
            </a:r>
          </a:p>
          <a:p>
            <a:pPr algn="ctr"/>
            <a:r>
              <a:rPr lang="ru-RU" sz="2000" b="1" dirty="0">
                <a:latin typeface="Times New Roman" pitchFamily="18" charset="0"/>
                <a:cs typeface="Times New Roman" pitchFamily="18" charset="0"/>
              </a:rPr>
              <a:t> </a:t>
            </a:r>
            <a:r>
              <a:rPr lang="ru-RU" sz="2000" b="1" dirty="0" smtClean="0">
                <a:latin typeface="Times New Roman" pitchFamily="18" charset="0"/>
                <a:cs typeface="Times New Roman" pitchFamily="18" charset="0"/>
              </a:rPr>
              <a:t>    всех поселений района</a:t>
            </a:r>
          </a:p>
          <a:p>
            <a:endParaRPr lang="ru-RU" sz="2000" b="1" dirty="0" smtClean="0">
              <a:latin typeface="Times New Roman" pitchFamily="18" charset="0"/>
              <a:cs typeface="Times New Roman" pitchFamily="18" charset="0"/>
            </a:endParaRPr>
          </a:p>
          <a:p>
            <a:pPr algn="ctr"/>
            <a:r>
              <a:rPr lang="ru-RU" sz="2000" b="1" dirty="0" smtClean="0">
                <a:latin typeface="Times New Roman" pitchFamily="18" charset="0"/>
                <a:cs typeface="Times New Roman" pitchFamily="18" charset="0"/>
              </a:rPr>
              <a:t>12 экспертов и </a:t>
            </a:r>
          </a:p>
          <a:p>
            <a:pPr algn="ctr"/>
            <a:r>
              <a:rPr lang="ru-RU" sz="2000" b="1" dirty="0" smtClean="0">
                <a:latin typeface="Times New Roman" pitchFamily="18" charset="0"/>
                <a:cs typeface="Times New Roman" pitchFamily="18" charset="0"/>
              </a:rPr>
              <a:t>тематических </a:t>
            </a:r>
          </a:p>
          <a:p>
            <a:pPr algn="ctr"/>
            <a:r>
              <a:rPr lang="ru-RU" sz="2000" b="1" dirty="0" smtClean="0">
                <a:latin typeface="Times New Roman" pitchFamily="18" charset="0"/>
                <a:cs typeface="Times New Roman" pitchFamily="18" charset="0"/>
              </a:rPr>
              <a:t>площадок</a:t>
            </a:r>
          </a:p>
          <a:p>
            <a:endParaRPr lang="ru-RU" sz="2000" dirty="0">
              <a:latin typeface="Times New Roman" pitchFamily="18" charset="0"/>
              <a:cs typeface="Times New Roman"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9003" y="957025"/>
            <a:ext cx="3700901" cy="277567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24" y="1055169"/>
            <a:ext cx="3899925" cy="2924944"/>
          </a:xfrm>
          <a:prstGeom prst="rect">
            <a:avLst/>
          </a:prstGeom>
        </p:spPr>
      </p:pic>
      <p:pic>
        <p:nvPicPr>
          <p:cNvPr id="14" name="Picture 2" descr="герб Добрянки Пермс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900" y="-80805"/>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751059"/>
      </p:ext>
    </p:extLst>
  </p:cSld>
  <p:clrMapOvr>
    <a:masterClrMapping/>
  </p:clrMapOvr>
  <p:transition>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541912"/>
            <a:ext cx="8064896" cy="6316088"/>
          </a:xfrm>
          <a:prstGeom prst="rect">
            <a:avLst/>
          </a:prstGeom>
        </p:spPr>
        <p:txBody>
          <a:bodyPr wrap="square">
            <a:spAutoFit/>
          </a:bodyPr>
          <a:lstStyle/>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На форуме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были </a:t>
            </a:r>
            <a:r>
              <a:rPr lang="ru-RU" b="1" dirty="0">
                <a:latin typeface="Times New Roman" panose="02020603050405020304" pitchFamily="18" charset="0"/>
                <a:ea typeface="Calibri" panose="020F0502020204030204" pitchFamily="34" charset="0"/>
                <a:cs typeface="Times New Roman" panose="02020603050405020304" pitchFamily="18" charset="0"/>
              </a:rPr>
              <a:t>представлены следующие тематические площадки: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457200" indent="33020">
              <a:lnSpc>
                <a:spcPct val="107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Основные проблемы и пути решения поиска работы для </a:t>
            </a:r>
            <a:r>
              <a:rPr lang="ru-RU" dirty="0" smtClean="0">
                <a:latin typeface="Times New Roman" panose="02020603050405020304" pitchFamily="18" charset="0"/>
                <a:ea typeface="Calibri" panose="020F0502020204030204" pitchFamily="34" charset="0"/>
                <a:cs typeface="Times New Roman" panose="02020603050405020304" pitchFamily="18" charset="0"/>
              </a:rPr>
              <a:t>мам</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457200" indent="33020">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Урок семейной любви «Легко ли быть родителем</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a:latin typeface="Times New Roman" panose="02020603050405020304" pitchFamily="18" charset="0"/>
                <a:ea typeface="Calibri" panose="020F0502020204030204" pitchFamily="34" charset="0"/>
                <a:cs typeface="Times New Roman" panose="02020603050405020304" pitchFamily="18" charset="0"/>
              </a:rPr>
              <a:t>Лекция врача-педиатра «Подготовка ребенка к ДДУ и школе»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a:latin typeface="Times New Roman" panose="02020603050405020304" pitchFamily="18" charset="0"/>
                <a:ea typeface="Calibri" panose="020F0502020204030204" pitchFamily="34" charset="0"/>
                <a:cs typeface="Times New Roman" panose="02020603050405020304" pitchFamily="18" charset="0"/>
              </a:rPr>
              <a:t>Мастер-класс «Секреты воспитания»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a:latin typeface="Times New Roman" panose="02020603050405020304" pitchFamily="18" charset="0"/>
                <a:ea typeface="Calibri" panose="020F0502020204030204" pitchFamily="34" charset="0"/>
                <a:cs typeface="Times New Roman" panose="02020603050405020304" pitchFamily="18" charset="0"/>
              </a:rPr>
              <a:t>Конкретные варианты работы от простой и удаленной до открытия НКО </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a:latin typeface="Times New Roman" panose="02020603050405020304" pitchFamily="18" charset="0"/>
                <a:ea typeface="Calibri" panose="020F0502020204030204" pitchFamily="34" charset="0"/>
                <a:cs typeface="Times New Roman" panose="02020603050405020304" pitchFamily="18" charset="0"/>
              </a:rPr>
              <a:t>Практикум «Эффективное воспитание: 10 правил эффективного </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          наказания, 5 </a:t>
            </a:r>
            <a:r>
              <a:rPr lang="ru-RU" dirty="0">
                <a:latin typeface="Times New Roman" panose="02020603050405020304" pitchFamily="18" charset="0"/>
                <a:ea typeface="Calibri" panose="020F0502020204030204" pitchFamily="34" charset="0"/>
                <a:cs typeface="Times New Roman" panose="02020603050405020304" pitchFamily="18" charset="0"/>
              </a:rPr>
              <a:t>правил эффективного поощрения, 5 способов мотивации»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a:latin typeface="Times New Roman" panose="02020603050405020304" pitchFamily="18" charset="0"/>
                <a:ea typeface="Calibri" panose="020F0502020204030204" pitchFamily="34" charset="0"/>
                <a:cs typeface="Times New Roman" panose="02020603050405020304" pitchFamily="18" charset="0"/>
              </a:rPr>
              <a:t>«Досуг Дома. Детско-родительский календарь как эффективная форма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          работы </a:t>
            </a:r>
            <a:r>
              <a:rPr lang="ru-RU" dirty="0">
                <a:latin typeface="Times New Roman" panose="02020603050405020304" pitchFamily="18" charset="0"/>
                <a:ea typeface="Calibri" panose="020F0502020204030204" pitchFamily="34" charset="0"/>
                <a:cs typeface="Times New Roman" panose="02020603050405020304" pitchFamily="18" charset="0"/>
              </a:rPr>
              <a:t>с детьми в свободное время от образовательного процесса ДО»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smtClean="0">
                <a:latin typeface="Times New Roman" panose="02020603050405020304" pitchFamily="18" charset="0"/>
                <a:ea typeface="Calibri" panose="020F0502020204030204" pitchFamily="34" charset="0"/>
                <a:cs typeface="Times New Roman" panose="02020603050405020304" pitchFamily="18" charset="0"/>
              </a:rPr>
              <a:t>На форуме работали консультационные </a:t>
            </a:r>
            <a:r>
              <a:rPr lang="ru-RU" b="1" dirty="0">
                <a:latin typeface="Times New Roman" panose="02020603050405020304" pitchFamily="18" charset="0"/>
                <a:ea typeface="Calibri" panose="020F0502020204030204" pitchFamily="34" charset="0"/>
                <a:cs typeface="Times New Roman" panose="02020603050405020304" pitchFamily="18" charset="0"/>
              </a:rPr>
              <a:t>площадки следующих ведомств и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учреждений: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a:latin typeface="Times New Roman" panose="02020603050405020304" pitchFamily="18" charset="0"/>
                <a:ea typeface="Calibri" panose="020F0502020204030204" pitchFamily="34" charset="0"/>
                <a:cs typeface="Times New Roman" panose="02020603050405020304" pitchFamily="18" charset="0"/>
              </a:rPr>
              <a:t>Центр занятости населения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a:latin typeface="Times New Roman" panose="02020603050405020304" pitchFamily="18" charset="0"/>
                <a:ea typeface="Calibri" panose="020F0502020204030204" pitchFamily="34" charset="0"/>
                <a:cs typeface="Times New Roman" panose="02020603050405020304" pitchFamily="18" charset="0"/>
              </a:rPr>
              <a:t>Отдел </a:t>
            </a:r>
            <a:r>
              <a:rPr lang="ru-RU" dirty="0" smtClean="0">
                <a:latin typeface="Times New Roman" panose="02020603050405020304" pitchFamily="18" charset="0"/>
                <a:ea typeface="Calibri" panose="020F0502020204030204" pitchFamily="34" charset="0"/>
                <a:cs typeface="Times New Roman" panose="02020603050405020304" pitchFamily="18" charset="0"/>
              </a:rPr>
              <a:t>Территориального </a:t>
            </a:r>
            <a:r>
              <a:rPr lang="ru-RU" dirty="0">
                <a:latin typeface="Times New Roman" panose="02020603050405020304" pitchFamily="18" charset="0"/>
                <a:ea typeface="Calibri" panose="020F0502020204030204" pitchFamily="34" charset="0"/>
                <a:cs typeface="Times New Roman" panose="02020603050405020304" pitchFamily="18" charset="0"/>
              </a:rPr>
              <a:t>управления социальной защиты </a:t>
            </a:r>
            <a:r>
              <a:rPr lang="ru-RU" u="sng" dirty="0">
                <a:latin typeface="Times New Roman" panose="02020603050405020304" pitchFamily="18" charset="0"/>
                <a:ea typeface="Calibri" panose="020F0502020204030204" pitchFamily="34" charset="0"/>
                <a:cs typeface="Times New Roman" panose="02020603050405020304" pitchFamily="18" charset="0"/>
              </a:rPr>
              <a:t>с возможностью </a:t>
            </a:r>
            <a:r>
              <a:rPr lang="ru-RU" u="sng" dirty="0" smtClean="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0"/>
              </a:spcAft>
            </a:pPr>
            <a:r>
              <a:rPr lang="ru-RU" u="sng" dirty="0">
                <a:latin typeface="Times New Roman" panose="02020603050405020304" pitchFamily="18" charset="0"/>
                <a:ea typeface="Calibri" panose="020F0502020204030204" pitchFamily="34" charset="0"/>
                <a:cs typeface="Times New Roman" panose="02020603050405020304" pitchFamily="18" charset="0"/>
              </a:rPr>
              <a:t> </a:t>
            </a:r>
            <a:r>
              <a:rPr lang="ru-RU" u="sng" dirty="0" smtClean="0">
                <a:latin typeface="Times New Roman" panose="02020603050405020304" pitchFamily="18" charset="0"/>
                <a:ea typeface="Calibri" panose="020F0502020204030204" pitchFamily="34" charset="0"/>
                <a:cs typeface="Times New Roman" panose="02020603050405020304" pitchFamily="18" charset="0"/>
              </a:rPr>
              <a:t>         оформить </a:t>
            </a:r>
            <a:r>
              <a:rPr lang="ru-RU" u="sng" dirty="0">
                <a:latin typeface="Times New Roman" panose="02020603050405020304" pitchFamily="18" charset="0"/>
                <a:ea typeface="Calibri" panose="020F0502020204030204" pitchFamily="34" charset="0"/>
                <a:cs typeface="Times New Roman" panose="02020603050405020304" pitchFamily="18" charset="0"/>
              </a:rPr>
              <a:t>детское пособие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Добрянская</a:t>
            </a:r>
            <a:r>
              <a:rPr lang="ru-RU" dirty="0">
                <a:latin typeface="Times New Roman" panose="02020603050405020304" pitchFamily="18" charset="0"/>
                <a:ea typeface="Calibri" panose="020F0502020204030204" pitchFamily="34" charset="0"/>
                <a:cs typeface="Times New Roman" panose="02020603050405020304" pitchFamily="18" charset="0"/>
              </a:rPr>
              <a:t> центральная районная больница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a:latin typeface="Times New Roman" panose="02020603050405020304" pitchFamily="18" charset="0"/>
                <a:ea typeface="Calibri" panose="020F0502020204030204" pitchFamily="34" charset="0"/>
                <a:cs typeface="Times New Roman" panose="02020603050405020304" pitchFamily="18" charset="0"/>
              </a:rPr>
              <a:t>ЦДОД «Логос» по дополнительной занятости детей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b="1"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На протяжении работы форума </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работала детская </a:t>
            </a:r>
            <a:r>
              <a:rPr lang="ru-RU" sz="2400" b="1" dirty="0">
                <a:latin typeface="Times New Roman" panose="02020603050405020304" pitchFamily="18" charset="0"/>
                <a:ea typeface="Calibri" panose="020F0502020204030204" pitchFamily="34" charset="0"/>
                <a:cs typeface="Times New Roman" panose="02020603050405020304" pitchFamily="18" charset="0"/>
              </a:rPr>
              <a:t>развлекательная площадка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262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5736" y="404664"/>
            <a:ext cx="4572000" cy="769441"/>
          </a:xfrm>
          <a:prstGeom prst="rect">
            <a:avLst/>
          </a:prstGeom>
        </p:spPr>
        <p:txBody>
          <a:bodyPr>
            <a:spAutoFit/>
          </a:bodyPr>
          <a:lstStyle/>
          <a:p>
            <a:pPr algn="ctr"/>
            <a:r>
              <a:rPr lang="ru-RU" sz="2200" b="1" dirty="0">
                <a:solidFill>
                  <a:srgbClr val="FF0000"/>
                </a:solidFill>
              </a:rPr>
              <a:t>Мероприятия, организуемые управлением образования</a:t>
            </a:r>
          </a:p>
        </p:txBody>
      </p:sp>
      <p:pic>
        <p:nvPicPr>
          <p:cNvPr id="4" name="Рисунок 3" descr="http://polazna-ds7.dobryanka-edu.ru/upload/versions/21023/42946/Gostin_1.jpg"/>
          <p:cNvPicPr/>
          <p:nvPr/>
        </p:nvPicPr>
        <p:blipFill>
          <a:blip r:embed="rId3" cstate="print"/>
          <a:srcRect/>
          <a:stretch>
            <a:fillRect/>
          </a:stretch>
        </p:blipFill>
        <p:spPr bwMode="auto">
          <a:xfrm>
            <a:off x="755576" y="1196752"/>
            <a:ext cx="2526309" cy="1703886"/>
          </a:xfrm>
          <a:prstGeom prst="rect">
            <a:avLst/>
          </a:prstGeom>
          <a:noFill/>
          <a:ln w="9525">
            <a:noFill/>
            <a:miter lim="800000"/>
            <a:headEnd/>
            <a:tailEnd/>
          </a:ln>
        </p:spPr>
      </p:pic>
      <p:sp>
        <p:nvSpPr>
          <p:cNvPr id="5" name="Прямоугольник 4"/>
          <p:cNvSpPr/>
          <p:nvPr/>
        </p:nvSpPr>
        <p:spPr>
          <a:xfrm>
            <a:off x="539552" y="3046395"/>
            <a:ext cx="3024336" cy="1477328"/>
          </a:xfrm>
          <a:prstGeom prst="rect">
            <a:avLst/>
          </a:prstGeom>
        </p:spPr>
        <p:txBody>
          <a:bodyPr wrap="square">
            <a:spAutoFit/>
          </a:bodyPr>
          <a:lstStyle/>
          <a:p>
            <a:pPr algn="ctr">
              <a:buClr>
                <a:schemeClr val="dk1"/>
              </a:buClr>
              <a:buSzPts val="1100"/>
            </a:pPr>
            <a:r>
              <a:rPr lang="ru-RU" b="1" dirty="0">
                <a:highlight>
                  <a:srgbClr val="BDECE5"/>
                </a:highlight>
                <a:latin typeface="Times New Roman" pitchFamily="18" charset="0"/>
                <a:cs typeface="Times New Roman" pitchFamily="18" charset="0"/>
              </a:rPr>
              <a:t>Проведение лекториев для родителей и обучающихся с участием представителей органов и учреждений системы профилактики</a:t>
            </a:r>
          </a:p>
        </p:txBody>
      </p:sp>
      <p:pic>
        <p:nvPicPr>
          <p:cNvPr id="7" name="Picture 2" descr="C:\Documents and Settings\User\Рабочий стол\Родительские университеты\Фото\DSC_0095.jpg"/>
          <p:cNvPicPr>
            <a:picLocks noChangeAspect="1" noChangeArrowheads="1"/>
          </p:cNvPicPr>
          <p:nvPr/>
        </p:nvPicPr>
        <p:blipFill>
          <a:blip r:embed="rId4" cstate="print"/>
          <a:srcRect t="19656"/>
          <a:stretch>
            <a:fillRect/>
          </a:stretch>
        </p:blipFill>
        <p:spPr bwMode="auto">
          <a:xfrm>
            <a:off x="3635896" y="2114820"/>
            <a:ext cx="2406621" cy="1571636"/>
          </a:xfrm>
          <a:prstGeom prst="rect">
            <a:avLst/>
          </a:prstGeom>
          <a:noFill/>
          <a:ln w="9525">
            <a:noFill/>
            <a:miter lim="800000"/>
            <a:headEnd/>
            <a:tailEnd/>
          </a:ln>
        </p:spPr>
      </p:pic>
      <p:sp>
        <p:nvSpPr>
          <p:cNvPr id="9" name="Прямоугольник 8"/>
          <p:cNvSpPr/>
          <p:nvPr/>
        </p:nvSpPr>
        <p:spPr>
          <a:xfrm>
            <a:off x="3635896" y="3738195"/>
            <a:ext cx="2160240" cy="1200329"/>
          </a:xfrm>
          <a:prstGeom prst="rect">
            <a:avLst/>
          </a:prstGeom>
        </p:spPr>
        <p:txBody>
          <a:bodyPr wrap="square">
            <a:spAutoFit/>
          </a:bodyPr>
          <a:lstStyle/>
          <a:p>
            <a:pPr algn="ctr">
              <a:buClr>
                <a:schemeClr val="dk1"/>
              </a:buClr>
              <a:buSzPts val="1100"/>
            </a:pPr>
            <a:r>
              <a:rPr lang="ru-RU" b="1" dirty="0">
                <a:highlight>
                  <a:srgbClr val="BDECE5"/>
                </a:highlight>
                <a:latin typeface="Times New Roman" pitchFamily="18" charset="0"/>
                <a:cs typeface="Times New Roman" pitchFamily="18" charset="0"/>
              </a:rPr>
              <a:t>Организация работы районного </a:t>
            </a:r>
          </a:p>
          <a:p>
            <a:pPr algn="ctr">
              <a:buClr>
                <a:schemeClr val="dk1"/>
              </a:buClr>
              <a:buSzPts val="1100"/>
            </a:pPr>
            <a:r>
              <a:rPr lang="ru-RU" b="1" dirty="0">
                <a:highlight>
                  <a:srgbClr val="BDECE5"/>
                </a:highlight>
                <a:latin typeface="Times New Roman" pitchFamily="18" charset="0"/>
                <a:cs typeface="Times New Roman" pitchFamily="18" charset="0"/>
              </a:rPr>
              <a:t>родительского комитета </a:t>
            </a:r>
          </a:p>
        </p:txBody>
      </p:sp>
      <p:pic>
        <p:nvPicPr>
          <p:cNvPr id="10" name="Объект 5"/>
          <p:cNvPicPr>
            <a:picLocks noChangeAspect="1"/>
          </p:cNvPicPr>
          <p:nvPr/>
        </p:nvPicPr>
        <p:blipFill>
          <a:blip r:embed="rId5" cstate="print"/>
          <a:srcRect/>
          <a:stretch>
            <a:fillRect/>
          </a:stretch>
        </p:blipFill>
        <p:spPr>
          <a:xfrm>
            <a:off x="6374330" y="3078368"/>
            <a:ext cx="2143140" cy="1607355"/>
          </a:xfrm>
          <a:prstGeom prst="rect">
            <a:avLst/>
          </a:prstGeom>
        </p:spPr>
      </p:pic>
      <p:sp>
        <p:nvSpPr>
          <p:cNvPr id="11" name="Прямоугольник 10"/>
          <p:cNvSpPr/>
          <p:nvPr/>
        </p:nvSpPr>
        <p:spPr>
          <a:xfrm>
            <a:off x="5901351" y="4836666"/>
            <a:ext cx="2748405" cy="1754326"/>
          </a:xfrm>
          <a:prstGeom prst="rect">
            <a:avLst/>
          </a:prstGeom>
        </p:spPr>
        <p:txBody>
          <a:bodyPr wrap="square">
            <a:spAutoFit/>
          </a:bodyPr>
          <a:lstStyle/>
          <a:p>
            <a:pPr algn="ctr">
              <a:buClr>
                <a:schemeClr val="dk1"/>
              </a:buClr>
              <a:buSzPts val="1100"/>
            </a:pPr>
            <a:r>
              <a:rPr lang="ru-RU" b="1" dirty="0">
                <a:highlight>
                  <a:srgbClr val="BDECE5"/>
                </a:highlight>
                <a:latin typeface="Times New Roman" pitchFamily="18" charset="0"/>
                <a:cs typeface="Times New Roman" pitchFamily="18" charset="0"/>
              </a:rPr>
              <a:t>Проведение районных родительских собраний, мероприятий для детей с родителями  районного и краевого уровня</a:t>
            </a:r>
          </a:p>
        </p:txBody>
      </p:sp>
      <p:pic>
        <p:nvPicPr>
          <p:cNvPr id="12" name="Picture 2" descr="герб Добрянки Пермс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123748"/>
            <a:ext cx="6492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515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p:cNvSpPr>
            <a:spLocks noGrp="1"/>
          </p:cNvSpPr>
          <p:nvPr>
            <p:ph type="ctrTitle"/>
          </p:nvPr>
        </p:nvSpPr>
        <p:spPr>
          <a:xfrm>
            <a:off x="1271588" y="333375"/>
            <a:ext cx="6861175" cy="1825625"/>
          </a:xfrm>
        </p:spPr>
        <p:txBody>
          <a:bodyPr/>
          <a:lstStyle/>
          <a:p>
            <a:pPr eaLnBrk="1" hangingPunct="1"/>
            <a:r>
              <a:rPr lang="ru-RU" altLang="ru-RU" sz="2800" b="1" dirty="0" smtClean="0">
                <a:solidFill>
                  <a:srgbClr val="FF0000"/>
                </a:solidFill>
                <a:cs typeface="Times New Roman" panose="02020603050405020304" pitchFamily="18" charset="0"/>
              </a:rPr>
              <a:t>Стажёрская площадка ЧОУ ДПО «Академия родительского образования» -</a:t>
            </a:r>
            <a:br>
              <a:rPr lang="ru-RU" altLang="ru-RU" sz="2800" b="1" dirty="0" smtClean="0">
                <a:solidFill>
                  <a:srgbClr val="FF0000"/>
                </a:solidFill>
                <a:cs typeface="Times New Roman" panose="02020603050405020304" pitchFamily="18" charset="0"/>
              </a:rPr>
            </a:br>
            <a:r>
              <a:rPr lang="ru-RU" altLang="ru-RU" sz="2800" b="1" dirty="0" smtClean="0">
                <a:solidFill>
                  <a:srgbClr val="FF0000"/>
                </a:solidFill>
                <a:cs typeface="Times New Roman" panose="02020603050405020304" pitchFamily="18" charset="0"/>
              </a:rPr>
              <a:t>МБОУ «</a:t>
            </a:r>
            <a:r>
              <a:rPr lang="ru-RU" altLang="ru-RU" sz="2800" b="1" dirty="0" err="1" smtClean="0">
                <a:solidFill>
                  <a:srgbClr val="FF0000"/>
                </a:solidFill>
                <a:cs typeface="Times New Roman" panose="02020603050405020304" pitchFamily="18" charset="0"/>
              </a:rPr>
              <a:t>Полазненская</a:t>
            </a:r>
            <a:r>
              <a:rPr lang="ru-RU" altLang="ru-RU" sz="2800" b="1" dirty="0" smtClean="0">
                <a:solidFill>
                  <a:srgbClr val="FF0000"/>
                </a:solidFill>
                <a:cs typeface="Times New Roman" panose="02020603050405020304" pitchFamily="18" charset="0"/>
              </a:rPr>
              <a:t> средняя общеобразовательная школа №3» </a:t>
            </a:r>
          </a:p>
        </p:txBody>
      </p:sp>
      <p:pic>
        <p:nvPicPr>
          <p:cNvPr id="34819" name="Рисунок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550" y="333375"/>
            <a:ext cx="85407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srcRect/>
          <a:stretch>
            <a:fillRect/>
          </a:stretch>
        </p:blipFill>
        <p:spPr bwMode="auto">
          <a:xfrm>
            <a:off x="7956376" y="1484784"/>
            <a:ext cx="797169" cy="832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821" name="Picture 2" descr="герб Добрянки Перм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260350"/>
            <a:ext cx="75247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Documents and Settings\User\Рабочий стол\семинар\IMG_1207.JPG"/>
          <p:cNvPicPr>
            <a:picLocks noChangeAspect="1" noChangeArrowheads="1"/>
          </p:cNvPicPr>
          <p:nvPr/>
        </p:nvPicPr>
        <p:blipFill>
          <a:blip r:embed="rId5" cstate="print"/>
          <a:srcRect t="14439"/>
          <a:stretch>
            <a:fillRect/>
          </a:stretch>
        </p:blipFill>
        <p:spPr bwMode="auto">
          <a:xfrm>
            <a:off x="467544" y="2276872"/>
            <a:ext cx="2160240" cy="1600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 descr="C:\Documents and Settings\User\Рабочий стол\Бачева Е.В\шашки- папы.jpg"/>
          <p:cNvPicPr>
            <a:picLocks noChangeAspect="1" noChangeArrowheads="1"/>
          </p:cNvPicPr>
          <p:nvPr/>
        </p:nvPicPr>
        <p:blipFill>
          <a:blip r:embed="rId6" cstate="print"/>
          <a:srcRect t="30186"/>
          <a:stretch>
            <a:fillRect/>
          </a:stretch>
        </p:blipFill>
        <p:spPr bwMode="auto">
          <a:xfrm>
            <a:off x="12976893" y="0"/>
            <a:ext cx="2451589" cy="139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Documents and Settings\User\Рабочий стол\Родительские университеты\Фото\DSC_0102.jpg"/>
          <p:cNvPicPr>
            <a:picLocks noChangeAspect="1" noChangeArrowheads="1"/>
          </p:cNvPicPr>
          <p:nvPr/>
        </p:nvPicPr>
        <p:blipFill>
          <a:blip r:embed="rId7" cstate="print"/>
          <a:srcRect/>
          <a:stretch>
            <a:fillRect/>
          </a:stretch>
        </p:blipFill>
        <p:spPr bwMode="auto">
          <a:xfrm>
            <a:off x="2987824" y="2204864"/>
            <a:ext cx="2448658" cy="1989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 descr="C:\Documents and Settings\User\Рабочий стол\Бачева Е.В\шашки- папы.jpg"/>
          <p:cNvPicPr>
            <a:picLocks noChangeAspect="1" noChangeArrowheads="1"/>
          </p:cNvPicPr>
          <p:nvPr/>
        </p:nvPicPr>
        <p:blipFill>
          <a:blip r:embed="rId6" cstate="print"/>
          <a:srcRect t="30186"/>
          <a:stretch>
            <a:fillRect/>
          </a:stretch>
        </p:blipFill>
        <p:spPr bwMode="auto">
          <a:xfrm>
            <a:off x="5796136" y="2545535"/>
            <a:ext cx="2739621" cy="1554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3" descr="C:\Documents and Settings\User\Рабочий стол\семинар\Фото Для Графской\IMG_1241.JPG"/>
          <p:cNvPicPr>
            <a:picLocks noChangeAspect="1" noChangeArrowheads="1"/>
          </p:cNvPicPr>
          <p:nvPr/>
        </p:nvPicPr>
        <p:blipFill>
          <a:blip r:embed="rId8" cstate="print"/>
          <a:srcRect/>
          <a:stretch>
            <a:fillRect/>
          </a:stretch>
        </p:blipFill>
        <p:spPr bwMode="auto">
          <a:xfrm>
            <a:off x="467544" y="4293096"/>
            <a:ext cx="2678305" cy="2176123"/>
          </a:xfrm>
          <a:prstGeom prst="roundRect">
            <a:avLst>
              <a:gd name="adj" fmla="val 16667"/>
            </a:avLst>
          </a:prstGeom>
          <a:noFill/>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Рисунок 17"/>
          <p:cNvPicPr>
            <a:picLocks noChangeAspect="1"/>
          </p:cNvPicPr>
          <p:nvPr/>
        </p:nvPicPr>
        <p:blipFill>
          <a:blip r:embed="rId9" cstate="print"/>
          <a:stretch>
            <a:fillRect/>
          </a:stretch>
        </p:blipFill>
        <p:spPr>
          <a:xfrm>
            <a:off x="5436096" y="4365104"/>
            <a:ext cx="3439946" cy="2123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2" descr="G:\Для газеты\стенды\110_7655.JPG"/>
          <p:cNvPicPr>
            <a:picLocks noChangeAspect="1" noChangeArrowheads="1"/>
          </p:cNvPicPr>
          <p:nvPr/>
        </p:nvPicPr>
        <p:blipFill>
          <a:blip r:embed="rId10" cstate="print"/>
          <a:srcRect/>
          <a:stretch>
            <a:fillRect/>
          </a:stretch>
        </p:blipFill>
        <p:spPr bwMode="auto">
          <a:xfrm>
            <a:off x="3491880" y="4293096"/>
            <a:ext cx="1605617" cy="2319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15024585"/>
      </p:ext>
    </p:extLst>
  </p:cSld>
  <p:clrMapOvr>
    <a:masterClrMapping/>
  </p:clrMapOvr>
  <p:transition spd="slow">
    <p:pull dir="ru"/>
  </p:transition>
  <p:timing>
    <p:tnLst>
      <p:par>
        <p:cTn id="1" dur="indefinite" restart="never" nodeType="tmRoot"/>
      </p:par>
    </p:tnLst>
  </p:timing>
</p:sld>
</file>

<file path=ppt/theme/theme1.xml><?xml version="1.0" encoding="utf-8"?>
<a:theme xmlns:a="http://schemas.openxmlformats.org/drawingml/2006/main" name="44">
  <a:themeElements>
    <a:clrScheme name="Соседство">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44</Template>
  <TotalTime>1621</TotalTime>
  <Words>1952</Words>
  <Application>Microsoft Office PowerPoint</Application>
  <PresentationFormat>Экран (4:3)</PresentationFormat>
  <Paragraphs>206</Paragraphs>
  <Slides>32</Slides>
  <Notes>17</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32</vt:i4>
      </vt:variant>
    </vt:vector>
  </HeadingPairs>
  <TitlesOfParts>
    <vt:vector size="39" baseType="lpstr">
      <vt:lpstr>Arial</vt:lpstr>
      <vt:lpstr>Calibri</vt:lpstr>
      <vt:lpstr>Georgia</vt:lpstr>
      <vt:lpstr>PT Astra Serif</vt:lpstr>
      <vt:lpstr>Times New Roman</vt:lpstr>
      <vt:lpstr>Wingdings</vt:lpstr>
      <vt:lpstr>44</vt:lpstr>
      <vt:lpstr>Опыт работы межведомственной команды по родительскому просвещению и образованию  Добрянского муниципального района</vt:lpstr>
      <vt:lpstr>Нормативно-правовая база по родительскому образованию</vt:lpstr>
      <vt:lpstr>Утвержден состав межведомственной рабочей группы (Постановление КДН и ЗП от 16.01.2018 № 2/2) </vt:lpstr>
      <vt:lpstr>Презентация PowerPoint</vt:lpstr>
      <vt:lpstr> </vt:lpstr>
      <vt:lpstr> </vt:lpstr>
      <vt:lpstr>Презентация PowerPoint</vt:lpstr>
      <vt:lpstr>Презентация PowerPoint</vt:lpstr>
      <vt:lpstr>Стажёрская площадка ЧОУ ДПО «Академия родительского образования» - МБОУ «Полазненская средняя общеобразовательная школа №3» </vt:lpstr>
      <vt:lpstr>Оформление стендов, организация фотовыставок,   стенгазет, подготовка раздаточных материалов  в образовательных учреждениях</vt:lpstr>
      <vt:lpstr>Акция «Отцами славится Россия» в детских садах </vt:lpstr>
      <vt:lpstr>ДОБРЯНСКИЕ СЕМЬИ ПОБЫВАЛИ НА КРАЕВОМ ФОРУМЕ ОТЦОВ </vt:lpstr>
      <vt:lpstr>Выпуск родителями МАДОУ ЦРР «ДДС № 16 «Березка» газет «Здоровей-ка» и «Радуга детства»  </vt:lpstr>
      <vt:lpstr>В рамках «Недели семьи» были проведены  уроки  родительской любви по теме:    «Как сделать ребёнка счастливым»  </vt:lpstr>
      <vt:lpstr> </vt:lpstr>
      <vt:lpstr>Семейные клубы - 56</vt:lpstr>
      <vt:lpstr>«Любить и опекать» Отдел опеки и попечительства Добрянского муниципального района </vt:lpstr>
      <vt:lpstr>Презентация PowerPoint</vt:lpstr>
      <vt:lpstr>Презентация PowerPoint</vt:lpstr>
      <vt:lpstr>Презентация PowerPoint</vt:lpstr>
      <vt:lpstr>Презентация PowerPoint</vt:lpstr>
      <vt:lpstr>Презентация PowerPoint</vt:lpstr>
      <vt:lpstr>Активно ведется работа в рамках родительского образования в сельских поселениях</vt:lpstr>
      <vt:lpstr>Медицинскими учреждениями района ведется:</vt:lpstr>
      <vt:lpstr>Арт-объект в Добрянке: металлический аист несёт будущим родителям новорождённого малыша </vt:lpstr>
      <vt:lpstr>При участии сотрудников ОМВД и УИИ проводятся родительские собрания для родителей подростков, состоящих в конфликте с законом </vt:lpstr>
      <vt:lpstr> Родительское образование и просвещение. Отзывы родителей </vt:lpstr>
      <vt:lpstr>Презентация PowerPoint</vt:lpstr>
      <vt:lpstr>Результативность работы по организации родительского                 просвещения и образования на территории Добрянского муниципального района ежегодно обсуждается на заседаниях КДН и ЗП</vt:lpstr>
      <vt:lpstr>Что удалось</vt:lpstr>
      <vt:lpstr> Задачи на перспективу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Стратегическая цель развития системы образования  Добрянского муниципального района на 2018-2021 годы</dc:title>
  <dc:creator>User</dc:creator>
  <cp:lastModifiedBy>user</cp:lastModifiedBy>
  <cp:revision>217</cp:revision>
  <cp:lastPrinted>2019-07-25T06:50:47Z</cp:lastPrinted>
  <dcterms:created xsi:type="dcterms:W3CDTF">2018-08-24T09:23:05Z</dcterms:created>
  <dcterms:modified xsi:type="dcterms:W3CDTF">2019-10-14T07:42:04Z</dcterms:modified>
</cp:coreProperties>
</file>